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60" r:id="rId3"/>
    <p:sldId id="273" r:id="rId4"/>
    <p:sldId id="274" r:id="rId5"/>
    <p:sldId id="281" r:id="rId6"/>
    <p:sldId id="276" r:id="rId7"/>
    <p:sldId id="277" r:id="rId8"/>
    <p:sldId id="278" r:id="rId9"/>
    <p:sldId id="279" r:id="rId10"/>
    <p:sldId id="280" r:id="rId11"/>
    <p:sldId id="268" r:id="rId12"/>
    <p:sldId id="270" r:id="rId13"/>
  </p:sldIdLst>
  <p:sldSz cx="12192000" cy="6858000"/>
  <p:notesSz cx="6797675" cy="9926638"/>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기본 구역" id="{343FD988-51A1-4E9B-8046-1F6A22A2C9BD}">
          <p14:sldIdLst>
            <p14:sldId id="256"/>
            <p14:sldId id="260"/>
            <p14:sldId id="273"/>
            <p14:sldId id="274"/>
            <p14:sldId id="281"/>
            <p14:sldId id="276"/>
            <p14:sldId id="277"/>
            <p14:sldId id="278"/>
            <p14:sldId id="279"/>
            <p14:sldId id="280"/>
            <p14:sldId id="268"/>
            <p14:sldId id="27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밝은 스타일 2 - 강조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919" autoAdjust="0"/>
  </p:normalViewPr>
  <p:slideViewPr>
    <p:cSldViewPr snapToGrid="0">
      <p:cViewPr varScale="1">
        <p:scale>
          <a:sx n="90" d="100"/>
          <a:sy n="90" d="100"/>
        </p:scale>
        <p:origin x="96" y="144"/>
      </p:cViewPr>
      <p:guideLst/>
    </p:cSldViewPr>
  </p:slideViewPr>
  <p:notesTextViewPr>
    <p:cViewPr>
      <p:scale>
        <a:sx n="3" d="2"/>
        <a:sy n="3" d="2"/>
      </p:scale>
      <p:origin x="0" y="0"/>
    </p:cViewPr>
  </p:notesTextViewPr>
  <p:notesViewPr>
    <p:cSldViewPr snapToGrid="0">
      <p:cViewPr varScale="1">
        <p:scale>
          <a:sx n="76" d="100"/>
          <a:sy n="76" d="100"/>
        </p:scale>
        <p:origin x="2730" y="11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F325AF5C-A5A7-4667-9412-8F4C1BAB859E}" type="datetimeFigureOut">
              <a:rPr lang="ko-KR" altLang="en-US" smtClean="0"/>
              <a:t>2016-11-08</a:t>
            </a:fld>
            <a:endParaRPr lang="ko-KR" altLang="en-US"/>
          </a:p>
        </p:txBody>
      </p:sp>
      <p:sp>
        <p:nvSpPr>
          <p:cNvPr id="4" name="슬라이드 이미지 개체 틀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EB9AD039-08E5-4549-AD86-1391DDEC42A3}" type="slidenum">
              <a:rPr lang="ko-KR" altLang="en-US" smtClean="0"/>
              <a:t>‹#›</a:t>
            </a:fld>
            <a:endParaRPr lang="ko-KR" altLang="en-US"/>
          </a:p>
        </p:txBody>
      </p:sp>
    </p:spTree>
    <p:extLst>
      <p:ext uri="{BB962C8B-B14F-4D97-AF65-F5344CB8AC3E}">
        <p14:creationId xmlns:p14="http://schemas.microsoft.com/office/powerpoint/2010/main" val="1002702492"/>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dirty="0" smtClean="0"/>
              <a:t>Various OTT applications have different traffic characteristics. </a:t>
            </a:r>
          </a:p>
          <a:p>
            <a:pPr lvl="1"/>
            <a:r>
              <a:rPr lang="ko-KR" altLang="en-US" dirty="0" smtClean="0"/>
              <a:t>예를 들어 </a:t>
            </a:r>
            <a:r>
              <a:rPr lang="en-US" altLang="ko-KR" dirty="0" smtClean="0"/>
              <a:t>Real-time (</a:t>
            </a:r>
            <a:r>
              <a:rPr lang="ko-KR" altLang="en-US" smtClean="0"/>
              <a:t>실시간 개인방송</a:t>
            </a:r>
            <a:r>
              <a:rPr lang="en-US" altLang="ko-KR" dirty="0" smtClean="0"/>
              <a:t>) </a:t>
            </a:r>
            <a:r>
              <a:rPr lang="ko-KR" altLang="en-US" smtClean="0"/>
              <a:t>는 많은 양의 </a:t>
            </a:r>
            <a:r>
              <a:rPr lang="en-US" altLang="ko-KR" dirty="0" smtClean="0"/>
              <a:t>uplink bandwidth </a:t>
            </a:r>
            <a:r>
              <a:rPr lang="ko-KR" altLang="en-US" smtClean="0"/>
              <a:t>를 요구하고 실시간으로 접속해야하는 </a:t>
            </a:r>
            <a:r>
              <a:rPr lang="en-US" altLang="ko-KR" dirty="0" smtClean="0"/>
              <a:t>delay </a:t>
            </a:r>
            <a:r>
              <a:rPr lang="ko-KR" altLang="en-US" smtClean="0"/>
              <a:t>가 중요함</a:t>
            </a:r>
            <a:r>
              <a:rPr lang="en-US" altLang="ko-KR" dirty="0" smtClean="0"/>
              <a:t>.</a:t>
            </a:r>
          </a:p>
          <a:p>
            <a:pPr lvl="1"/>
            <a:r>
              <a:rPr lang="ko-KR" altLang="en-US" dirty="0" smtClean="0"/>
              <a:t>많은 양을 차지하는 </a:t>
            </a:r>
            <a:r>
              <a:rPr lang="en-US" altLang="ko-KR" dirty="0" smtClean="0"/>
              <a:t>Video Traffic </a:t>
            </a:r>
            <a:r>
              <a:rPr lang="ko-KR" altLang="en-US" smtClean="0"/>
              <a:t>은 </a:t>
            </a:r>
            <a:r>
              <a:rPr lang="en-US" altLang="ko-KR" dirty="0" smtClean="0"/>
              <a:t>downlink </a:t>
            </a:r>
            <a:r>
              <a:rPr lang="ko-KR" altLang="en-US" smtClean="0"/>
              <a:t>양이 필요하다</a:t>
            </a:r>
            <a:r>
              <a:rPr lang="en-US" altLang="ko-KR" dirty="0" smtClean="0"/>
              <a:t>.</a:t>
            </a:r>
          </a:p>
          <a:p>
            <a:pPr lvl="1"/>
            <a:r>
              <a:rPr lang="en-US" altLang="ko-KR" dirty="0" smtClean="0"/>
              <a:t>Web </a:t>
            </a:r>
            <a:r>
              <a:rPr lang="ko-KR" altLang="en-US" smtClean="0"/>
              <a:t>의 경우</a:t>
            </a:r>
            <a:r>
              <a:rPr lang="en-US" altLang="ko-KR" dirty="0" smtClean="0"/>
              <a:t>, uplink/downlink </a:t>
            </a:r>
            <a:r>
              <a:rPr lang="ko-KR" altLang="en-US" smtClean="0"/>
              <a:t>모두 </a:t>
            </a:r>
            <a:r>
              <a:rPr lang="en-US" altLang="ko-KR" dirty="0" smtClean="0"/>
              <a:t>delay budget </a:t>
            </a:r>
            <a:r>
              <a:rPr lang="ko-KR" altLang="en-US" smtClean="0"/>
              <a:t>이 적을 수로 </a:t>
            </a:r>
            <a:r>
              <a:rPr lang="en-US" altLang="ko-KR" dirty="0" smtClean="0"/>
              <a:t>RTT </a:t>
            </a:r>
            <a:r>
              <a:rPr lang="ko-KR" altLang="en-US" smtClean="0"/>
              <a:t>를 줄일수가 있다</a:t>
            </a:r>
            <a:r>
              <a:rPr lang="en-US" altLang="ko-KR" dirty="0" smtClean="0"/>
              <a:t>. Uplink/downlink </a:t>
            </a:r>
            <a:r>
              <a:rPr lang="ko-KR" altLang="en-US" smtClean="0"/>
              <a:t>모두 적을 </a:t>
            </a:r>
            <a:r>
              <a:rPr lang="en-US" altLang="ko-KR" dirty="0" smtClean="0"/>
              <a:t>delay </a:t>
            </a:r>
            <a:r>
              <a:rPr lang="ko-KR" altLang="en-US" smtClean="0"/>
              <a:t>를 요구하고</a:t>
            </a:r>
            <a:r>
              <a:rPr lang="en-US" altLang="ko-KR" dirty="0" smtClean="0"/>
              <a:t>, </a:t>
            </a:r>
            <a:r>
              <a:rPr lang="ko-KR" altLang="en-US" smtClean="0"/>
              <a:t>경우에 따라서 </a:t>
            </a:r>
            <a:r>
              <a:rPr lang="en-US" altLang="ko-KR" dirty="0" smtClean="0"/>
              <a:t>downlink </a:t>
            </a:r>
            <a:r>
              <a:rPr lang="ko-KR" altLang="en-US" smtClean="0"/>
              <a:t>는 많은 양의 밴드위드를 요구할 수 있다</a:t>
            </a:r>
            <a:r>
              <a:rPr lang="en-US" altLang="ko-KR" dirty="0" smtClean="0"/>
              <a:t>.</a:t>
            </a:r>
          </a:p>
          <a:p>
            <a:r>
              <a:rPr lang="en-US" altLang="ko-KR" dirty="0" smtClean="0"/>
              <a:t>OTT application </a:t>
            </a:r>
            <a:r>
              <a:rPr lang="ko-KR" altLang="en-US" smtClean="0"/>
              <a:t>사용을 위하여 고안된 </a:t>
            </a:r>
            <a:r>
              <a:rPr lang="en-US" altLang="ko-KR" dirty="0" smtClean="0"/>
              <a:t>Reflective </a:t>
            </a:r>
            <a:r>
              <a:rPr lang="en-US" altLang="ko-KR" dirty="0" err="1" smtClean="0"/>
              <a:t>QoS</a:t>
            </a:r>
            <a:r>
              <a:rPr lang="ko-KR" altLang="en-US" smtClean="0"/>
              <a:t>의 경우 동일한 </a:t>
            </a:r>
            <a:r>
              <a:rPr lang="en-US" altLang="ko-KR" dirty="0" err="1" smtClean="0"/>
              <a:t>QoS</a:t>
            </a:r>
            <a:r>
              <a:rPr lang="en-US" altLang="ko-KR" dirty="0" smtClean="0"/>
              <a:t> </a:t>
            </a:r>
            <a:r>
              <a:rPr lang="ko-KR" altLang="en-US" smtClean="0"/>
              <a:t>를 지칭하게 되면</a:t>
            </a:r>
            <a:r>
              <a:rPr lang="en-US" altLang="ko-KR" dirty="0" smtClean="0"/>
              <a:t>, </a:t>
            </a:r>
            <a:r>
              <a:rPr lang="ko-KR" altLang="en-US" smtClean="0"/>
              <a:t>이러한 목적을 달성 할 수 없다</a:t>
            </a:r>
            <a:r>
              <a:rPr lang="en-US" altLang="ko-KR" dirty="0" smtClean="0"/>
              <a:t>.</a:t>
            </a:r>
          </a:p>
          <a:p>
            <a:r>
              <a:rPr lang="ko-KR" altLang="en-US" dirty="0" smtClean="0"/>
              <a:t>그래서</a:t>
            </a:r>
            <a:r>
              <a:rPr lang="en-US" altLang="ko-KR" dirty="0" smtClean="0"/>
              <a:t>, asymmetric </a:t>
            </a:r>
            <a:r>
              <a:rPr lang="en-US" altLang="ko-KR" dirty="0" err="1" smtClean="0"/>
              <a:t>QoS</a:t>
            </a:r>
            <a:r>
              <a:rPr lang="en-US" altLang="ko-KR" dirty="0" smtClean="0"/>
              <a:t> </a:t>
            </a:r>
            <a:r>
              <a:rPr lang="ko-KR" altLang="en-US" smtClean="0"/>
              <a:t>를 제안한다</a:t>
            </a:r>
            <a:r>
              <a:rPr lang="en-US" altLang="ko-KR" dirty="0" smtClean="0"/>
              <a:t>. </a:t>
            </a:r>
          </a:p>
          <a:p>
            <a:r>
              <a:rPr lang="ko-KR" altLang="en-US" dirty="0" smtClean="0"/>
              <a:t>본 제안에서는 하나의 </a:t>
            </a:r>
            <a:r>
              <a:rPr lang="en-US" altLang="ko-KR" dirty="0" err="1" smtClean="0"/>
              <a:t>QoS</a:t>
            </a:r>
            <a:r>
              <a:rPr lang="en-US" altLang="ko-KR" dirty="0" smtClean="0"/>
              <a:t> Flow ID (NG3 marking value)</a:t>
            </a:r>
            <a:r>
              <a:rPr lang="ko-KR" altLang="en-US" smtClean="0"/>
              <a:t>가 </a:t>
            </a:r>
            <a:r>
              <a:rPr lang="en-US" altLang="ko-KR" dirty="0" smtClean="0"/>
              <a:t>uplink </a:t>
            </a:r>
            <a:r>
              <a:rPr lang="ko-KR" altLang="en-US" smtClean="0"/>
              <a:t>와 </a:t>
            </a:r>
            <a:r>
              <a:rPr lang="en-US" altLang="ko-KR" dirty="0" smtClean="0"/>
              <a:t>downlink </a:t>
            </a:r>
            <a:r>
              <a:rPr lang="ko-KR" altLang="en-US" smtClean="0"/>
              <a:t>의 </a:t>
            </a:r>
            <a:r>
              <a:rPr lang="en-US" altLang="ko-KR" dirty="0" smtClean="0"/>
              <a:t>QOS </a:t>
            </a:r>
            <a:r>
              <a:rPr lang="ko-KR" altLang="en-US" smtClean="0"/>
              <a:t>요구사항이 상이한 </a:t>
            </a:r>
            <a:r>
              <a:rPr lang="en-US" altLang="ko-KR" dirty="0" err="1" smtClean="0"/>
              <a:t>QoS</a:t>
            </a:r>
            <a:r>
              <a:rPr lang="en-US" altLang="ko-KR" dirty="0" smtClean="0"/>
              <a:t> profile </a:t>
            </a:r>
            <a:r>
              <a:rPr lang="ko-KR" altLang="en-US" smtClean="0"/>
              <a:t>을 지칭할 수 있도록 한다</a:t>
            </a:r>
            <a:r>
              <a:rPr lang="en-US" altLang="ko-KR" dirty="0" smtClean="0"/>
              <a:t>.</a:t>
            </a:r>
          </a:p>
          <a:p>
            <a:endParaRPr lang="ko-KR" altLang="en-US"/>
          </a:p>
        </p:txBody>
      </p:sp>
      <p:sp>
        <p:nvSpPr>
          <p:cNvPr id="4" name="슬라이드 번호 개체 틀 3"/>
          <p:cNvSpPr>
            <a:spLocks noGrp="1"/>
          </p:cNvSpPr>
          <p:nvPr>
            <p:ph type="sldNum" sz="quarter" idx="10"/>
          </p:nvPr>
        </p:nvSpPr>
        <p:spPr/>
        <p:txBody>
          <a:bodyPr/>
          <a:lstStyle/>
          <a:p>
            <a:fld id="{EB9AD039-08E5-4549-AD86-1391DDEC42A3}" type="slidenum">
              <a:rPr lang="ko-KR" altLang="en-US" smtClean="0"/>
              <a:t>3</a:t>
            </a:fld>
            <a:endParaRPr lang="ko-KR" altLang="en-US"/>
          </a:p>
        </p:txBody>
      </p:sp>
    </p:spTree>
    <p:extLst>
      <p:ext uri="{BB962C8B-B14F-4D97-AF65-F5344CB8AC3E}">
        <p14:creationId xmlns:p14="http://schemas.microsoft.com/office/powerpoint/2010/main" val="259640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dirty="0" smtClean="0"/>
              <a:t>Observation</a:t>
            </a:r>
          </a:p>
          <a:p>
            <a:pPr lvl="1"/>
            <a:r>
              <a:rPr lang="en-US" altLang="ko-KR" dirty="0" smtClean="0"/>
              <a:t>Reflective </a:t>
            </a:r>
            <a:r>
              <a:rPr lang="en-US" altLang="ko-KR" dirty="0" err="1" smtClean="0"/>
              <a:t>QoS</a:t>
            </a:r>
            <a:r>
              <a:rPr lang="ko-KR" altLang="en-US" smtClean="0"/>
              <a:t>는 단말에 별도의 </a:t>
            </a:r>
            <a:r>
              <a:rPr lang="en-US" altLang="ko-KR" dirty="0" smtClean="0"/>
              <a:t>signaling </a:t>
            </a:r>
            <a:r>
              <a:rPr lang="ko-KR" altLang="en-US" smtClean="0"/>
              <a:t>없이 </a:t>
            </a:r>
            <a:r>
              <a:rPr lang="en-US" altLang="ko-KR" dirty="0" smtClean="0"/>
              <a:t>UE </a:t>
            </a:r>
            <a:r>
              <a:rPr lang="ko-KR" altLang="en-US" smtClean="0"/>
              <a:t>의 </a:t>
            </a:r>
            <a:r>
              <a:rPr lang="en-US" altLang="ko-KR" dirty="0" smtClean="0"/>
              <a:t>uplink packet filter </a:t>
            </a:r>
            <a:r>
              <a:rPr lang="ko-KR" altLang="en-US" smtClean="0"/>
              <a:t>를 설치 할 수 있다는 장점이 있다</a:t>
            </a:r>
            <a:r>
              <a:rPr lang="en-US" altLang="ko-KR" dirty="0" smtClean="0"/>
              <a:t>. </a:t>
            </a:r>
          </a:p>
          <a:p>
            <a:pPr lvl="1"/>
            <a:r>
              <a:rPr lang="ko-KR" altLang="en-US" dirty="0" smtClean="0"/>
              <a:t>그런데</a:t>
            </a:r>
            <a:r>
              <a:rPr lang="en-US" altLang="ko-KR" dirty="0" smtClean="0"/>
              <a:t>, </a:t>
            </a:r>
            <a:r>
              <a:rPr lang="ko-KR" altLang="en-US" smtClean="0"/>
              <a:t>동일한 </a:t>
            </a:r>
            <a:r>
              <a:rPr lang="en-US" altLang="ko-KR" dirty="0" err="1" smtClean="0"/>
              <a:t>QoS</a:t>
            </a:r>
            <a:r>
              <a:rPr lang="en-US" altLang="ko-KR" dirty="0" smtClean="0"/>
              <a:t> </a:t>
            </a:r>
            <a:r>
              <a:rPr lang="ko-KR" altLang="en-US" smtClean="0"/>
              <a:t>를 적용해야한다</a:t>
            </a:r>
            <a:r>
              <a:rPr lang="en-US" altLang="ko-KR" dirty="0" smtClean="0"/>
              <a:t>. </a:t>
            </a:r>
          </a:p>
          <a:p>
            <a:pPr lvl="1"/>
            <a:r>
              <a:rPr lang="ko-KR" altLang="en-US" dirty="0" smtClean="0"/>
              <a:t>이러한 </a:t>
            </a:r>
            <a:r>
              <a:rPr lang="en-US" altLang="ko-KR" dirty="0" err="1" smtClean="0"/>
              <a:t>QoS</a:t>
            </a:r>
            <a:r>
              <a:rPr lang="en-US" altLang="ko-KR" dirty="0" smtClean="0"/>
              <a:t> </a:t>
            </a:r>
            <a:r>
              <a:rPr lang="ko-KR" altLang="en-US" smtClean="0"/>
              <a:t>가 적용되어야할 </a:t>
            </a:r>
            <a:r>
              <a:rPr lang="en-US" altLang="ko-KR" dirty="0" smtClean="0"/>
              <a:t>traffic </a:t>
            </a:r>
            <a:r>
              <a:rPr lang="ko-KR" altLang="en-US" smtClean="0"/>
              <a:t>은 </a:t>
            </a:r>
            <a:r>
              <a:rPr lang="en-US" altLang="ko-KR" dirty="0" smtClean="0"/>
              <a:t>OTT traffic </a:t>
            </a:r>
            <a:r>
              <a:rPr lang="ko-KR" altLang="en-US" smtClean="0"/>
              <a:t>인데</a:t>
            </a:r>
            <a:r>
              <a:rPr lang="en-US" altLang="ko-KR" dirty="0" smtClean="0"/>
              <a:t>, </a:t>
            </a:r>
            <a:r>
              <a:rPr lang="ko-KR" altLang="en-US" smtClean="0"/>
              <a:t>이러한 </a:t>
            </a:r>
            <a:r>
              <a:rPr lang="en-US" altLang="ko-KR" dirty="0" smtClean="0"/>
              <a:t>OTT application </a:t>
            </a:r>
            <a:r>
              <a:rPr lang="ko-KR" altLang="en-US" smtClean="0"/>
              <a:t>들은  </a:t>
            </a:r>
            <a:r>
              <a:rPr lang="en-US" altLang="ko-KR" dirty="0" smtClean="0"/>
              <a:t>uplink/downlink traffic </a:t>
            </a:r>
            <a:r>
              <a:rPr lang="ko-KR" altLang="en-US" smtClean="0"/>
              <a:t>특성</a:t>
            </a:r>
            <a:r>
              <a:rPr lang="en-US" altLang="ko-KR" dirty="0" smtClean="0"/>
              <a:t>(characteristics) </a:t>
            </a:r>
            <a:r>
              <a:rPr lang="ko-KR" altLang="en-US" smtClean="0"/>
              <a:t>이 다르다</a:t>
            </a:r>
            <a:r>
              <a:rPr lang="en-US" altLang="ko-KR" dirty="0" smtClean="0"/>
              <a:t>. </a:t>
            </a:r>
            <a:r>
              <a:rPr lang="ko-KR" altLang="en-US" smtClean="0"/>
              <a:t>사업자들을 이들을 위하여 다른 </a:t>
            </a:r>
            <a:r>
              <a:rPr lang="en-US" altLang="ko-KR" dirty="0" err="1" smtClean="0"/>
              <a:t>QoS</a:t>
            </a:r>
            <a:r>
              <a:rPr lang="en-US" altLang="ko-KR" dirty="0" smtClean="0"/>
              <a:t> </a:t>
            </a:r>
            <a:r>
              <a:rPr lang="ko-KR" altLang="en-US" smtClean="0"/>
              <a:t>를 요구할 수 있다</a:t>
            </a:r>
            <a:r>
              <a:rPr lang="en-US" altLang="ko-KR" dirty="0" smtClean="0"/>
              <a:t>.</a:t>
            </a:r>
          </a:p>
          <a:p>
            <a:pPr lvl="2"/>
            <a:r>
              <a:rPr lang="ko-KR" altLang="en-US" dirty="0" smtClean="0"/>
              <a:t>예를 들어서</a:t>
            </a:r>
            <a:r>
              <a:rPr lang="en-US" altLang="ko-KR" dirty="0" smtClean="0"/>
              <a:t>,</a:t>
            </a:r>
            <a:r>
              <a:rPr lang="ko-KR" altLang="en-US" smtClean="0"/>
              <a:t> 사업자는 모든 </a:t>
            </a:r>
            <a:r>
              <a:rPr lang="en-US" altLang="ko-KR" dirty="0" smtClean="0"/>
              <a:t>OTT video traffic </a:t>
            </a:r>
            <a:r>
              <a:rPr lang="ko-KR" altLang="en-US" smtClean="0"/>
              <a:t>을 일정한 </a:t>
            </a:r>
            <a:r>
              <a:rPr lang="en-US" altLang="ko-KR" dirty="0" smtClean="0"/>
              <a:t>rate </a:t>
            </a:r>
            <a:r>
              <a:rPr lang="ko-KR" altLang="en-US" smtClean="0"/>
              <a:t>이상 제한하지만</a:t>
            </a:r>
            <a:r>
              <a:rPr lang="en-US" altLang="ko-KR" dirty="0" smtClean="0"/>
              <a:t>, uplink </a:t>
            </a:r>
            <a:r>
              <a:rPr lang="ko-KR" altLang="en-US" smtClean="0"/>
              <a:t>에는 이러한 제한을 두고 싶지 않을 수 있다</a:t>
            </a:r>
            <a:r>
              <a:rPr lang="en-US" altLang="ko-KR" dirty="0" smtClean="0"/>
              <a:t>.</a:t>
            </a:r>
          </a:p>
          <a:p>
            <a:pPr lvl="2"/>
            <a:r>
              <a:rPr lang="ko-KR" altLang="en-US" b="1" dirty="0" smtClean="0"/>
              <a:t>또한</a:t>
            </a:r>
            <a:r>
              <a:rPr lang="en-US" altLang="ko-KR" b="1" dirty="0" smtClean="0"/>
              <a:t>, </a:t>
            </a:r>
            <a:r>
              <a:rPr lang="ko-KR" altLang="en-US" b="1" smtClean="0"/>
              <a:t>실시간 개인 방송 </a:t>
            </a:r>
            <a:r>
              <a:rPr lang="en-US" altLang="ko-KR" b="1" dirty="0" smtClean="0"/>
              <a:t>(personal live broadcasting) </a:t>
            </a:r>
            <a:r>
              <a:rPr lang="ko-KR" altLang="en-US" b="1" smtClean="0"/>
              <a:t>의 경우 특정 밴드위드를 보장하던지 혹은 너무 많은 트래픽 발생을 막기 위하여 </a:t>
            </a:r>
            <a:r>
              <a:rPr lang="en-US" altLang="ko-KR" b="1" dirty="0" smtClean="0"/>
              <a:t>MBR </a:t>
            </a:r>
            <a:r>
              <a:rPr lang="ko-KR" altLang="en-US" b="1" smtClean="0"/>
              <a:t>을 적용하거나</a:t>
            </a:r>
            <a:r>
              <a:rPr lang="en-US" altLang="ko-KR" b="1" dirty="0" smtClean="0"/>
              <a:t>, </a:t>
            </a:r>
            <a:r>
              <a:rPr lang="ko-KR" altLang="en-US" b="1" smtClean="0"/>
              <a:t>보다 높은 우선순위를 적용</a:t>
            </a:r>
            <a:r>
              <a:rPr lang="en-US" altLang="ko-KR" b="1" dirty="0" smtClean="0"/>
              <a:t> </a:t>
            </a:r>
            <a:r>
              <a:rPr lang="ko-KR" altLang="en-US" b="1" smtClean="0"/>
              <a:t>혹은 </a:t>
            </a:r>
            <a:r>
              <a:rPr lang="en-US" altLang="ko-KR" b="1" dirty="0" smtClean="0"/>
              <a:t>PDB </a:t>
            </a:r>
            <a:r>
              <a:rPr lang="ko-KR" altLang="en-US" b="1" smtClean="0"/>
              <a:t>적게하여 실시간성을 높게 하거나 할 수 있다</a:t>
            </a:r>
            <a:r>
              <a:rPr lang="en-US" altLang="ko-KR" b="1" dirty="0" smtClean="0"/>
              <a:t>.</a:t>
            </a:r>
          </a:p>
          <a:p>
            <a:pPr lvl="1"/>
            <a:r>
              <a:rPr lang="ko-KR" altLang="en-US" dirty="0" smtClean="0"/>
              <a:t>또한</a:t>
            </a:r>
            <a:r>
              <a:rPr lang="en-US" altLang="ko-KR" dirty="0" smtClean="0"/>
              <a:t>, </a:t>
            </a:r>
            <a:r>
              <a:rPr lang="ko-KR" altLang="en-US" smtClean="0"/>
              <a:t>단말의 </a:t>
            </a:r>
            <a:r>
              <a:rPr lang="en-US" altLang="ko-KR" dirty="0" smtClean="0"/>
              <a:t>application </a:t>
            </a:r>
            <a:r>
              <a:rPr lang="ko-KR" altLang="en-US" smtClean="0"/>
              <a:t>이 요구하여 </a:t>
            </a:r>
            <a:r>
              <a:rPr lang="en-US" altLang="ko-KR" dirty="0" smtClean="0"/>
              <a:t>OTT application </a:t>
            </a:r>
            <a:r>
              <a:rPr lang="ko-KR" altLang="en-US" smtClean="0"/>
              <a:t>이 보다 높은 </a:t>
            </a:r>
            <a:r>
              <a:rPr lang="en-US" altLang="ko-KR" dirty="0" smtClean="0"/>
              <a:t>QOS </a:t>
            </a:r>
            <a:r>
              <a:rPr lang="ko-KR" altLang="en-US" smtClean="0"/>
              <a:t>를 적용받고 싶어 할 수 있는데</a:t>
            </a:r>
            <a:r>
              <a:rPr lang="en-US" altLang="ko-KR" dirty="0" smtClean="0"/>
              <a:t>, </a:t>
            </a:r>
            <a:r>
              <a:rPr lang="ko-KR" altLang="en-US" smtClean="0"/>
              <a:t>역시</a:t>
            </a:r>
            <a:r>
              <a:rPr lang="en-US" altLang="ko-KR" dirty="0" smtClean="0"/>
              <a:t> uplink/downlink </a:t>
            </a:r>
            <a:r>
              <a:rPr lang="en-US" altLang="ko-KR" dirty="0" err="1" smtClean="0"/>
              <a:t>QoS</a:t>
            </a:r>
            <a:r>
              <a:rPr lang="en-US" altLang="ko-KR" dirty="0" smtClean="0"/>
              <a:t> </a:t>
            </a:r>
            <a:r>
              <a:rPr lang="ko-KR" altLang="en-US" smtClean="0"/>
              <a:t>가 다를 수 있다</a:t>
            </a:r>
            <a:r>
              <a:rPr lang="en-US" altLang="ko-KR" dirty="0" smtClean="0"/>
              <a:t>.</a:t>
            </a:r>
          </a:p>
          <a:p>
            <a:pPr hangingPunct="0"/>
            <a:endParaRPr lang="en-GB" altLang="ko-KR" sz="1200" kern="1200" dirty="0" smtClean="0">
              <a:solidFill>
                <a:schemeClr val="tx1"/>
              </a:solidFill>
              <a:effectLst/>
              <a:latin typeface="+mn-lt"/>
              <a:ea typeface="+mn-ea"/>
              <a:cs typeface="+mn-cs"/>
            </a:endParaRPr>
          </a:p>
          <a:p>
            <a:pPr hangingPunct="0"/>
            <a:r>
              <a:rPr lang="en-GB" altLang="ko-KR" sz="1200" kern="1200" dirty="0" smtClean="0">
                <a:solidFill>
                  <a:schemeClr val="tx1"/>
                </a:solidFill>
                <a:effectLst/>
                <a:latin typeface="+mn-lt"/>
                <a:ea typeface="+mn-ea"/>
                <a:cs typeface="+mn-cs"/>
              </a:rPr>
              <a:t>In this solution, </a:t>
            </a:r>
            <a:r>
              <a:rPr lang="en-GB" altLang="ko-KR" sz="1200" kern="1200" dirty="0" err="1" smtClean="0">
                <a:solidFill>
                  <a:schemeClr val="tx1"/>
                </a:solidFill>
                <a:effectLst/>
                <a:latin typeface="+mn-lt"/>
                <a:ea typeface="+mn-ea"/>
                <a:cs typeface="+mn-cs"/>
              </a:rPr>
              <a:t>QoS</a:t>
            </a:r>
            <a:r>
              <a:rPr lang="en-GB" altLang="ko-KR" sz="1200" kern="1200" dirty="0" smtClean="0">
                <a:solidFill>
                  <a:schemeClr val="tx1"/>
                </a:solidFill>
                <a:effectLst/>
                <a:latin typeface="+mn-lt"/>
                <a:ea typeface="+mn-ea"/>
                <a:cs typeface="+mn-cs"/>
              </a:rPr>
              <a:t>-Flow-ID is used as a marking value and an identifier of the A-Type or B-Type </a:t>
            </a:r>
            <a:r>
              <a:rPr lang="en-GB" altLang="ko-KR" sz="1200" kern="1200" dirty="0" err="1" smtClean="0">
                <a:solidFill>
                  <a:schemeClr val="tx1"/>
                </a:solidFill>
                <a:effectLst/>
                <a:latin typeface="+mn-lt"/>
                <a:ea typeface="+mn-ea"/>
                <a:cs typeface="+mn-cs"/>
              </a:rPr>
              <a:t>QoS</a:t>
            </a:r>
            <a:r>
              <a:rPr lang="en-GB" altLang="ko-KR" sz="1200" kern="1200" dirty="0" smtClean="0">
                <a:solidFill>
                  <a:schemeClr val="tx1"/>
                </a:solidFill>
                <a:effectLst/>
                <a:latin typeface="+mn-lt"/>
                <a:ea typeface="+mn-ea"/>
                <a:cs typeface="+mn-cs"/>
              </a:rPr>
              <a:t> profile to identify the same </a:t>
            </a:r>
            <a:r>
              <a:rPr lang="en-GB" altLang="ko-KR" sz="1200" kern="1200" dirty="0" err="1" smtClean="0">
                <a:solidFill>
                  <a:schemeClr val="tx1"/>
                </a:solidFill>
                <a:effectLst/>
                <a:latin typeface="+mn-lt"/>
                <a:ea typeface="+mn-ea"/>
                <a:cs typeface="+mn-cs"/>
              </a:rPr>
              <a:t>QoS</a:t>
            </a:r>
            <a:r>
              <a:rPr lang="en-GB" altLang="ko-KR" sz="1200" kern="1200" dirty="0" smtClean="0">
                <a:solidFill>
                  <a:schemeClr val="tx1"/>
                </a:solidFill>
                <a:effectLst/>
                <a:latin typeface="+mn-lt"/>
                <a:ea typeface="+mn-ea"/>
                <a:cs typeface="+mn-cs"/>
              </a:rPr>
              <a:t> Flow over UE and the UP. </a:t>
            </a:r>
            <a:endParaRPr lang="ko-KR" altLang="ko-KR" sz="1200" kern="1200" smtClean="0">
              <a:solidFill>
                <a:schemeClr val="tx1"/>
              </a:solidFill>
              <a:effectLst/>
              <a:latin typeface="+mn-lt"/>
              <a:ea typeface="+mn-ea"/>
              <a:cs typeface="+mn-cs"/>
            </a:endParaRPr>
          </a:p>
          <a:p>
            <a:pPr hangingPunct="0"/>
            <a:r>
              <a:rPr lang="en-GB" altLang="ko-KR" sz="1200" kern="1200" dirty="0" smtClean="0">
                <a:solidFill>
                  <a:schemeClr val="tx1"/>
                </a:solidFill>
                <a:effectLst/>
                <a:latin typeface="+mn-lt"/>
                <a:ea typeface="+mn-ea"/>
                <a:cs typeface="+mn-cs"/>
              </a:rPr>
              <a:t>During the PDU session establishment, one or more </a:t>
            </a:r>
            <a:r>
              <a:rPr lang="en-GB" altLang="ko-KR" sz="1200" kern="1200" dirty="0" err="1" smtClean="0">
                <a:solidFill>
                  <a:schemeClr val="tx1"/>
                </a:solidFill>
                <a:effectLst/>
                <a:latin typeface="+mn-lt"/>
                <a:ea typeface="+mn-ea"/>
                <a:cs typeface="+mn-cs"/>
              </a:rPr>
              <a:t>QoS</a:t>
            </a:r>
            <a:r>
              <a:rPr lang="en-GB" altLang="ko-KR" sz="1200" kern="1200" dirty="0" smtClean="0">
                <a:solidFill>
                  <a:schemeClr val="tx1"/>
                </a:solidFill>
                <a:effectLst/>
                <a:latin typeface="+mn-lt"/>
                <a:ea typeface="+mn-ea"/>
                <a:cs typeface="+mn-cs"/>
              </a:rPr>
              <a:t>-Flow-ID(s) is installed as NAS-filter(s) together with </a:t>
            </a:r>
            <a:r>
              <a:rPr lang="en-GB" altLang="ko-KR" sz="1200" kern="1200" dirty="0" err="1" smtClean="0">
                <a:solidFill>
                  <a:schemeClr val="tx1"/>
                </a:solidFill>
                <a:effectLst/>
                <a:latin typeface="+mn-lt"/>
                <a:ea typeface="+mn-ea"/>
                <a:cs typeface="+mn-cs"/>
              </a:rPr>
              <a:t>QoS</a:t>
            </a:r>
            <a:r>
              <a:rPr lang="en-GB" altLang="ko-KR" sz="1200" kern="1200" dirty="0" smtClean="0">
                <a:solidFill>
                  <a:schemeClr val="tx1"/>
                </a:solidFill>
                <a:effectLst/>
                <a:latin typeface="+mn-lt"/>
                <a:ea typeface="+mn-ea"/>
                <a:cs typeface="+mn-cs"/>
              </a:rPr>
              <a:t> Rule, in the UE and CN_UP. The </a:t>
            </a:r>
            <a:r>
              <a:rPr lang="en-GB" altLang="ko-KR" sz="1200" kern="1200" dirty="0" err="1" smtClean="0">
                <a:solidFill>
                  <a:schemeClr val="tx1"/>
                </a:solidFill>
                <a:effectLst/>
                <a:latin typeface="+mn-lt"/>
                <a:ea typeface="+mn-ea"/>
                <a:cs typeface="+mn-cs"/>
              </a:rPr>
              <a:t>QoS</a:t>
            </a:r>
            <a:r>
              <a:rPr lang="en-GB" altLang="ko-KR" sz="1200" kern="1200" dirty="0" smtClean="0">
                <a:solidFill>
                  <a:schemeClr val="tx1"/>
                </a:solidFill>
                <a:effectLst/>
                <a:latin typeface="+mn-lt"/>
                <a:ea typeface="+mn-ea"/>
                <a:cs typeface="+mn-cs"/>
              </a:rPr>
              <a:t> Rule includes an indicator </a:t>
            </a:r>
            <a:r>
              <a:rPr lang="en-US" altLang="ko-KR" sz="1200" kern="1200" dirty="0" smtClean="0">
                <a:solidFill>
                  <a:schemeClr val="tx1"/>
                </a:solidFill>
                <a:effectLst/>
                <a:latin typeface="+mn-lt"/>
                <a:ea typeface="+mn-ea"/>
                <a:cs typeface="+mn-cs"/>
              </a:rPr>
              <a:t>whether Reflective </a:t>
            </a:r>
            <a:r>
              <a:rPr lang="en-US" altLang="ko-KR" sz="1200" kern="1200" dirty="0" err="1" smtClean="0">
                <a:solidFill>
                  <a:schemeClr val="tx1"/>
                </a:solidFill>
                <a:effectLst/>
                <a:latin typeface="+mn-lt"/>
                <a:ea typeface="+mn-ea"/>
                <a:cs typeface="+mn-cs"/>
              </a:rPr>
              <a:t>QoS</a:t>
            </a:r>
            <a:r>
              <a:rPr lang="en-US" altLang="ko-KR" sz="1200" kern="1200" dirty="0" smtClean="0">
                <a:solidFill>
                  <a:schemeClr val="tx1"/>
                </a:solidFill>
                <a:effectLst/>
                <a:latin typeface="+mn-lt"/>
                <a:ea typeface="+mn-ea"/>
                <a:cs typeface="+mn-cs"/>
              </a:rPr>
              <a:t> is applied for the </a:t>
            </a:r>
            <a:r>
              <a:rPr lang="en-US" altLang="ko-KR" sz="1200" kern="1200" dirty="0" err="1" smtClean="0">
                <a:solidFill>
                  <a:schemeClr val="tx1"/>
                </a:solidFill>
                <a:effectLst/>
                <a:latin typeface="+mn-lt"/>
                <a:ea typeface="+mn-ea"/>
                <a:cs typeface="+mn-cs"/>
              </a:rPr>
              <a:t>QoS</a:t>
            </a:r>
            <a:r>
              <a:rPr lang="en-US" altLang="ko-KR" sz="1200" kern="1200" dirty="0" smtClean="0">
                <a:solidFill>
                  <a:schemeClr val="tx1"/>
                </a:solidFill>
                <a:effectLst/>
                <a:latin typeface="+mn-lt"/>
                <a:ea typeface="+mn-ea"/>
                <a:cs typeface="+mn-cs"/>
              </a:rPr>
              <a:t> Flow.</a:t>
            </a:r>
            <a:endParaRPr lang="ko-KR" altLang="ko-KR" sz="1200" kern="1200" smtClean="0">
              <a:solidFill>
                <a:schemeClr val="tx1"/>
              </a:solidFill>
              <a:effectLst/>
              <a:latin typeface="+mn-lt"/>
              <a:ea typeface="+mn-ea"/>
              <a:cs typeface="+mn-cs"/>
            </a:endParaRPr>
          </a:p>
          <a:p>
            <a:pPr hangingPunct="0"/>
            <a:r>
              <a:rPr lang="en-GB" altLang="ko-KR" sz="1200" kern="1200" dirty="0" smtClean="0">
                <a:solidFill>
                  <a:schemeClr val="tx1"/>
                </a:solidFill>
                <a:effectLst/>
                <a:latin typeface="+mn-lt"/>
                <a:ea typeface="+mn-ea"/>
                <a:cs typeface="+mn-cs"/>
              </a:rPr>
              <a:t>A </a:t>
            </a:r>
            <a:r>
              <a:rPr lang="en-GB" altLang="ko-KR" sz="1200" kern="1200" dirty="0" err="1" smtClean="0">
                <a:solidFill>
                  <a:schemeClr val="tx1"/>
                </a:solidFill>
                <a:effectLst/>
                <a:latin typeface="+mn-lt"/>
                <a:ea typeface="+mn-ea"/>
                <a:cs typeface="+mn-cs"/>
              </a:rPr>
              <a:t>QoS</a:t>
            </a:r>
            <a:r>
              <a:rPr lang="en-GB" altLang="ko-KR" sz="1200" kern="1200" dirty="0" smtClean="0">
                <a:solidFill>
                  <a:schemeClr val="tx1"/>
                </a:solidFill>
                <a:effectLst/>
                <a:latin typeface="+mn-lt"/>
                <a:ea typeface="+mn-ea"/>
                <a:cs typeface="+mn-cs"/>
              </a:rPr>
              <a:t>-Flow-ID may have an uplink </a:t>
            </a:r>
            <a:r>
              <a:rPr lang="en-GB" altLang="ko-KR" sz="1200" kern="1200" dirty="0" err="1" smtClean="0">
                <a:solidFill>
                  <a:schemeClr val="tx1"/>
                </a:solidFill>
                <a:effectLst/>
                <a:latin typeface="+mn-lt"/>
                <a:ea typeface="+mn-ea"/>
                <a:cs typeface="+mn-cs"/>
              </a:rPr>
              <a:t>QoS</a:t>
            </a:r>
            <a:r>
              <a:rPr lang="en-GB" altLang="ko-KR" sz="1200" kern="1200" dirty="0" smtClean="0">
                <a:solidFill>
                  <a:schemeClr val="tx1"/>
                </a:solidFill>
                <a:effectLst/>
                <a:latin typeface="+mn-lt"/>
                <a:ea typeface="+mn-ea"/>
                <a:cs typeface="+mn-cs"/>
              </a:rPr>
              <a:t> profile and/or a downlink </a:t>
            </a:r>
            <a:r>
              <a:rPr lang="en-GB" altLang="ko-KR" sz="1200" kern="1200" dirty="0" err="1" smtClean="0">
                <a:solidFill>
                  <a:schemeClr val="tx1"/>
                </a:solidFill>
                <a:effectLst/>
                <a:latin typeface="+mn-lt"/>
                <a:ea typeface="+mn-ea"/>
                <a:cs typeface="+mn-cs"/>
              </a:rPr>
              <a:t>QoS</a:t>
            </a:r>
            <a:r>
              <a:rPr lang="en-GB" altLang="ko-KR" sz="1200" kern="1200" dirty="0" smtClean="0">
                <a:solidFill>
                  <a:schemeClr val="tx1"/>
                </a:solidFill>
                <a:effectLst/>
                <a:latin typeface="+mn-lt"/>
                <a:ea typeface="+mn-ea"/>
                <a:cs typeface="+mn-cs"/>
              </a:rPr>
              <a:t> profile where an uplink and downlink </a:t>
            </a:r>
            <a:r>
              <a:rPr lang="en-GB" altLang="ko-KR" sz="1200" kern="1200" dirty="0" err="1" smtClean="0">
                <a:solidFill>
                  <a:schemeClr val="tx1"/>
                </a:solidFill>
                <a:effectLst/>
                <a:latin typeface="+mn-lt"/>
                <a:ea typeface="+mn-ea"/>
                <a:cs typeface="+mn-cs"/>
              </a:rPr>
              <a:t>QoS</a:t>
            </a:r>
            <a:r>
              <a:rPr lang="en-GB" altLang="ko-KR" sz="1200" kern="1200" dirty="0" smtClean="0">
                <a:solidFill>
                  <a:schemeClr val="tx1"/>
                </a:solidFill>
                <a:effectLst/>
                <a:latin typeface="+mn-lt"/>
                <a:ea typeface="+mn-ea"/>
                <a:cs typeface="+mn-cs"/>
              </a:rPr>
              <a:t> profile might have different </a:t>
            </a:r>
            <a:r>
              <a:rPr lang="en-GB" altLang="ko-KR" sz="1200" kern="1200" dirty="0" err="1" smtClean="0">
                <a:solidFill>
                  <a:schemeClr val="tx1"/>
                </a:solidFill>
                <a:effectLst/>
                <a:latin typeface="+mn-lt"/>
                <a:ea typeface="+mn-ea"/>
                <a:cs typeface="+mn-cs"/>
              </a:rPr>
              <a:t>QoS</a:t>
            </a:r>
            <a:r>
              <a:rPr lang="en-GB" altLang="ko-KR" sz="1200" kern="1200" dirty="0" smtClean="0">
                <a:solidFill>
                  <a:schemeClr val="tx1"/>
                </a:solidFill>
                <a:effectLst/>
                <a:latin typeface="+mn-lt"/>
                <a:ea typeface="+mn-ea"/>
                <a:cs typeface="+mn-cs"/>
              </a:rPr>
              <a:t> characteristics.</a:t>
            </a:r>
            <a:endParaRPr lang="ko-KR" altLang="ko-KR" sz="1200" kern="1200" smtClean="0">
              <a:solidFill>
                <a:schemeClr val="tx1"/>
              </a:solidFill>
              <a:effectLst/>
              <a:latin typeface="+mn-lt"/>
              <a:ea typeface="+mn-ea"/>
              <a:cs typeface="+mn-cs"/>
            </a:endParaRPr>
          </a:p>
          <a:p>
            <a:pPr hangingPunct="0"/>
            <a:r>
              <a:rPr lang="en-GB" altLang="ko-KR" sz="1200" kern="1200" dirty="0" smtClean="0">
                <a:solidFill>
                  <a:schemeClr val="tx1"/>
                </a:solidFill>
                <a:effectLst/>
                <a:latin typeface="+mn-lt"/>
                <a:ea typeface="+mn-ea"/>
                <a:cs typeface="+mn-cs"/>
              </a:rPr>
              <a:t>A </a:t>
            </a:r>
            <a:r>
              <a:rPr lang="en-GB" altLang="ko-KR" sz="1200" kern="1200" dirty="0" err="1" smtClean="0">
                <a:solidFill>
                  <a:schemeClr val="tx1"/>
                </a:solidFill>
                <a:effectLst/>
                <a:latin typeface="+mn-lt"/>
                <a:ea typeface="+mn-ea"/>
                <a:cs typeface="+mn-cs"/>
              </a:rPr>
              <a:t>QoS</a:t>
            </a:r>
            <a:r>
              <a:rPr lang="en-GB" altLang="ko-KR" sz="1200" kern="1200" dirty="0" smtClean="0">
                <a:solidFill>
                  <a:schemeClr val="tx1"/>
                </a:solidFill>
                <a:effectLst/>
                <a:latin typeface="+mn-lt"/>
                <a:ea typeface="+mn-ea"/>
                <a:cs typeface="+mn-cs"/>
              </a:rPr>
              <a:t> profile can be standardized </a:t>
            </a:r>
            <a:r>
              <a:rPr lang="en-GB" altLang="ko-KR" sz="1200" kern="1200" dirty="0" err="1" smtClean="0">
                <a:solidFill>
                  <a:schemeClr val="tx1"/>
                </a:solidFill>
                <a:effectLst/>
                <a:latin typeface="+mn-lt"/>
                <a:ea typeface="+mn-ea"/>
                <a:cs typeface="+mn-cs"/>
              </a:rPr>
              <a:t>QoS</a:t>
            </a:r>
            <a:r>
              <a:rPr lang="en-GB" altLang="ko-KR" sz="1200" kern="1200" dirty="0" smtClean="0">
                <a:solidFill>
                  <a:schemeClr val="tx1"/>
                </a:solidFill>
                <a:effectLst/>
                <a:latin typeface="+mn-lt"/>
                <a:ea typeface="+mn-ea"/>
                <a:cs typeface="+mn-cs"/>
              </a:rPr>
              <a:t> profile (Type-A) or dynamic </a:t>
            </a:r>
            <a:r>
              <a:rPr lang="en-GB" altLang="ko-KR" sz="1200" kern="1200" dirty="0" err="1" smtClean="0">
                <a:solidFill>
                  <a:schemeClr val="tx1"/>
                </a:solidFill>
                <a:effectLst/>
                <a:latin typeface="+mn-lt"/>
                <a:ea typeface="+mn-ea"/>
                <a:cs typeface="+mn-cs"/>
              </a:rPr>
              <a:t>QoS</a:t>
            </a:r>
            <a:r>
              <a:rPr lang="en-GB" altLang="ko-KR" sz="1200" kern="1200" dirty="0" smtClean="0">
                <a:solidFill>
                  <a:schemeClr val="tx1"/>
                </a:solidFill>
                <a:effectLst/>
                <a:latin typeface="+mn-lt"/>
                <a:ea typeface="+mn-ea"/>
                <a:cs typeface="+mn-cs"/>
              </a:rPr>
              <a:t> profile (Type-B) and its </a:t>
            </a:r>
            <a:r>
              <a:rPr lang="en-GB" altLang="ko-KR" sz="1200" kern="1200" dirty="0" err="1" smtClean="0">
                <a:solidFill>
                  <a:schemeClr val="tx1"/>
                </a:solidFill>
                <a:effectLst/>
                <a:latin typeface="+mn-lt"/>
                <a:ea typeface="+mn-ea"/>
                <a:cs typeface="+mn-cs"/>
              </a:rPr>
              <a:t>QoS</a:t>
            </a:r>
            <a:r>
              <a:rPr lang="en-GB" altLang="ko-KR" sz="1200" kern="1200" dirty="0" smtClean="0">
                <a:solidFill>
                  <a:schemeClr val="tx1"/>
                </a:solidFill>
                <a:effectLst/>
                <a:latin typeface="+mn-lt"/>
                <a:ea typeface="+mn-ea"/>
                <a:cs typeface="+mn-cs"/>
              </a:rPr>
              <a:t> parameters as described in the bullet 3c, 11 and 12 of the interim agreement on </a:t>
            </a:r>
            <a:r>
              <a:rPr lang="en-GB" altLang="ko-KR" sz="1200" kern="1200" dirty="0" err="1" smtClean="0">
                <a:solidFill>
                  <a:schemeClr val="tx1"/>
                </a:solidFill>
                <a:effectLst/>
                <a:latin typeface="+mn-lt"/>
                <a:ea typeface="+mn-ea"/>
                <a:cs typeface="+mn-cs"/>
              </a:rPr>
              <a:t>QoS</a:t>
            </a:r>
            <a:r>
              <a:rPr lang="en-GB" altLang="ko-KR" sz="1200" kern="1200" dirty="0" smtClean="0">
                <a:solidFill>
                  <a:schemeClr val="tx1"/>
                </a:solidFill>
                <a:effectLst/>
                <a:latin typeface="+mn-lt"/>
                <a:ea typeface="+mn-ea"/>
                <a:cs typeface="+mn-cs"/>
              </a:rPr>
              <a:t> framework (see section 8.2 of this TR).</a:t>
            </a:r>
            <a:endParaRPr lang="ko-KR" altLang="ko-KR" sz="1200" kern="1200" smtClean="0">
              <a:solidFill>
                <a:schemeClr val="tx1"/>
              </a:solidFill>
              <a:effectLst/>
              <a:latin typeface="+mn-lt"/>
              <a:ea typeface="+mn-ea"/>
              <a:cs typeface="+mn-cs"/>
            </a:endParaRPr>
          </a:p>
          <a:p>
            <a:endParaRPr lang="en-US" altLang="ko-KR" dirty="0" smtClean="0"/>
          </a:p>
          <a:p>
            <a:endParaRPr lang="en-US" altLang="ko-KR" dirty="0" smtClean="0"/>
          </a:p>
          <a:p>
            <a:pPr marL="0" marR="0" indent="0" algn="l" defTabSz="914400" rtl="0" eaLnBrk="1" fontAlgn="auto" latinLnBrk="1" hangingPunct="1">
              <a:lnSpc>
                <a:spcPct val="100000"/>
              </a:lnSpc>
              <a:spcBef>
                <a:spcPts val="0"/>
              </a:spcBef>
              <a:spcAft>
                <a:spcPts val="0"/>
              </a:spcAft>
              <a:buClrTx/>
              <a:buSzTx/>
              <a:buFontTx/>
              <a:buNone/>
              <a:tabLst/>
              <a:defRPr/>
            </a:pPr>
            <a:r>
              <a:rPr lang="en-US" altLang="ko-KR" sz="1200" kern="1200" dirty="0" smtClean="0">
                <a:solidFill>
                  <a:schemeClr val="tx1"/>
                </a:solidFill>
                <a:effectLst/>
                <a:latin typeface="+mn-lt"/>
                <a:ea typeface="+mn-ea"/>
                <a:cs typeface="+mn-cs"/>
              </a:rPr>
              <a:t>After the network decides to apply the reflective </a:t>
            </a:r>
            <a:r>
              <a:rPr lang="en-US" altLang="ko-KR" sz="1200" kern="1200" dirty="0" err="1" smtClean="0">
                <a:solidFill>
                  <a:schemeClr val="tx1"/>
                </a:solidFill>
                <a:effectLst/>
                <a:latin typeface="+mn-lt"/>
                <a:ea typeface="+mn-ea"/>
                <a:cs typeface="+mn-cs"/>
              </a:rPr>
              <a:t>QoS</a:t>
            </a:r>
            <a:r>
              <a:rPr lang="en-US" altLang="ko-KR" sz="1200" kern="1200" dirty="0" smtClean="0">
                <a:solidFill>
                  <a:schemeClr val="tx1"/>
                </a:solidFill>
                <a:effectLst/>
                <a:latin typeface="+mn-lt"/>
                <a:ea typeface="+mn-ea"/>
                <a:cs typeface="+mn-cs"/>
              </a:rPr>
              <a:t>, the network marks the downlink packet with </a:t>
            </a:r>
            <a:r>
              <a:rPr lang="en-US" altLang="ko-KR" sz="1200" kern="1200" dirty="0" err="1" smtClean="0">
                <a:solidFill>
                  <a:schemeClr val="tx1"/>
                </a:solidFill>
                <a:effectLst/>
                <a:latin typeface="+mn-lt"/>
                <a:ea typeface="+mn-ea"/>
                <a:cs typeface="+mn-cs"/>
              </a:rPr>
              <a:t>QoS</a:t>
            </a:r>
            <a:r>
              <a:rPr lang="en-US" altLang="ko-KR" sz="1200" kern="1200" dirty="0" smtClean="0">
                <a:solidFill>
                  <a:schemeClr val="tx1"/>
                </a:solidFill>
                <a:effectLst/>
                <a:latin typeface="+mn-lt"/>
                <a:ea typeface="+mn-ea"/>
                <a:cs typeface="+mn-cs"/>
              </a:rPr>
              <a:t>-Flow-ID. The AS layer of the UE receives the packet and sends the pair of received </a:t>
            </a:r>
            <a:r>
              <a:rPr lang="en-US" altLang="ko-KR" sz="1200" kern="1200" dirty="0" err="1" smtClean="0">
                <a:solidFill>
                  <a:schemeClr val="tx1"/>
                </a:solidFill>
                <a:effectLst/>
                <a:latin typeface="+mn-lt"/>
                <a:ea typeface="+mn-ea"/>
                <a:cs typeface="+mn-cs"/>
              </a:rPr>
              <a:t>QoS</a:t>
            </a:r>
            <a:r>
              <a:rPr lang="en-US" altLang="ko-KR" sz="1200" kern="1200" dirty="0" smtClean="0">
                <a:solidFill>
                  <a:schemeClr val="tx1"/>
                </a:solidFill>
                <a:effectLst/>
                <a:latin typeface="+mn-lt"/>
                <a:ea typeface="+mn-ea"/>
                <a:cs typeface="+mn-cs"/>
              </a:rPr>
              <a:t>-Flow-ID and the packet to the NAS layer. The NAS layer checks that </a:t>
            </a:r>
            <a:r>
              <a:rPr lang="en-US" altLang="ko-KR" sz="1200" kern="1200" dirty="0" err="1" smtClean="0">
                <a:solidFill>
                  <a:schemeClr val="tx1"/>
                </a:solidFill>
                <a:effectLst/>
                <a:latin typeface="+mn-lt"/>
                <a:ea typeface="+mn-ea"/>
                <a:cs typeface="+mn-cs"/>
              </a:rPr>
              <a:t>QoS</a:t>
            </a:r>
            <a:r>
              <a:rPr lang="en-US" altLang="ko-KR" sz="1200" kern="1200" dirty="0" smtClean="0">
                <a:solidFill>
                  <a:schemeClr val="tx1"/>
                </a:solidFill>
                <a:effectLst/>
                <a:latin typeface="+mn-lt"/>
                <a:ea typeface="+mn-ea"/>
                <a:cs typeface="+mn-cs"/>
              </a:rPr>
              <a:t>-Flow-ID was installed for the Reflective </a:t>
            </a:r>
            <a:r>
              <a:rPr lang="en-US" altLang="ko-KR" sz="1200" kern="1200" dirty="0" err="1" smtClean="0">
                <a:solidFill>
                  <a:schemeClr val="tx1"/>
                </a:solidFill>
                <a:effectLst/>
                <a:latin typeface="+mn-lt"/>
                <a:ea typeface="+mn-ea"/>
                <a:cs typeface="+mn-cs"/>
              </a:rPr>
              <a:t>QoS</a:t>
            </a:r>
            <a:r>
              <a:rPr lang="en-US" altLang="ko-KR" sz="1200" kern="1200" dirty="0" smtClean="0">
                <a:solidFill>
                  <a:schemeClr val="tx1"/>
                </a:solidFill>
                <a:effectLst/>
                <a:latin typeface="+mn-lt"/>
                <a:ea typeface="+mn-ea"/>
                <a:cs typeface="+mn-cs"/>
              </a:rPr>
              <a:t>. If the </a:t>
            </a:r>
            <a:r>
              <a:rPr lang="en-US" altLang="ko-KR" sz="1200" kern="1200" dirty="0" err="1" smtClean="0">
                <a:solidFill>
                  <a:schemeClr val="tx1"/>
                </a:solidFill>
                <a:effectLst/>
                <a:latin typeface="+mn-lt"/>
                <a:ea typeface="+mn-ea"/>
                <a:cs typeface="+mn-cs"/>
              </a:rPr>
              <a:t>QoS</a:t>
            </a:r>
            <a:r>
              <a:rPr lang="en-US" altLang="ko-KR" sz="1200" kern="1200" dirty="0" smtClean="0">
                <a:solidFill>
                  <a:schemeClr val="tx1"/>
                </a:solidFill>
                <a:effectLst/>
                <a:latin typeface="+mn-lt"/>
                <a:ea typeface="+mn-ea"/>
                <a:cs typeface="+mn-cs"/>
              </a:rPr>
              <a:t> Flow should be applied, it derives the packet filter (n-tuple) from the received packet and installs the newly derived packet filter to the table of </a:t>
            </a:r>
            <a:r>
              <a:rPr lang="en-US" altLang="ko-KR" sz="1200" kern="1200" dirty="0" err="1" smtClean="0">
                <a:solidFill>
                  <a:schemeClr val="tx1"/>
                </a:solidFill>
                <a:effectLst/>
                <a:latin typeface="+mn-lt"/>
                <a:ea typeface="+mn-ea"/>
                <a:cs typeface="+mn-cs"/>
              </a:rPr>
              <a:t>QoS</a:t>
            </a:r>
            <a:r>
              <a:rPr lang="en-US" altLang="ko-KR" sz="1200" kern="1200" dirty="0" smtClean="0">
                <a:solidFill>
                  <a:schemeClr val="tx1"/>
                </a:solidFill>
                <a:effectLst/>
                <a:latin typeface="+mn-lt"/>
                <a:ea typeface="+mn-ea"/>
                <a:cs typeface="+mn-cs"/>
              </a:rPr>
              <a:t> Rule.</a:t>
            </a:r>
            <a:endParaRPr lang="ko-KR" altLang="ko-KR" sz="1200" kern="1200" smtClean="0">
              <a:solidFill>
                <a:schemeClr val="tx1"/>
              </a:solidFill>
              <a:effectLst/>
              <a:latin typeface="+mn-lt"/>
              <a:ea typeface="+mn-ea"/>
              <a:cs typeface="+mn-cs"/>
            </a:endParaRPr>
          </a:p>
          <a:p>
            <a:endParaRPr lang="ko-KR" altLang="en-US" dirty="0"/>
          </a:p>
        </p:txBody>
      </p:sp>
      <p:sp>
        <p:nvSpPr>
          <p:cNvPr id="4" name="슬라이드 번호 개체 틀 3"/>
          <p:cNvSpPr>
            <a:spLocks noGrp="1"/>
          </p:cNvSpPr>
          <p:nvPr>
            <p:ph type="sldNum" sz="quarter" idx="10"/>
          </p:nvPr>
        </p:nvSpPr>
        <p:spPr/>
        <p:txBody>
          <a:bodyPr/>
          <a:lstStyle/>
          <a:p>
            <a:fld id="{EB9AD039-08E5-4549-AD86-1391DDEC42A3}" type="slidenum">
              <a:rPr lang="ko-KR" altLang="en-US" smtClean="0"/>
              <a:t>4</a:t>
            </a:fld>
            <a:endParaRPr lang="ko-KR" altLang="en-US"/>
          </a:p>
        </p:txBody>
      </p:sp>
    </p:spTree>
    <p:extLst>
      <p:ext uri="{BB962C8B-B14F-4D97-AF65-F5344CB8AC3E}">
        <p14:creationId xmlns:p14="http://schemas.microsoft.com/office/powerpoint/2010/main" val="704307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EB9AD039-08E5-4549-AD86-1391DDEC42A3}" type="slidenum">
              <a:rPr lang="ko-KR" altLang="en-US" smtClean="0"/>
              <a:t>5</a:t>
            </a:fld>
            <a:endParaRPr lang="ko-KR" altLang="en-US"/>
          </a:p>
        </p:txBody>
      </p:sp>
    </p:spTree>
    <p:extLst>
      <p:ext uri="{BB962C8B-B14F-4D97-AF65-F5344CB8AC3E}">
        <p14:creationId xmlns:p14="http://schemas.microsoft.com/office/powerpoint/2010/main" val="19751063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ko-KR" altLang="en-US" dirty="0" smtClean="0"/>
              <a:t>본 제안에서는 </a:t>
            </a:r>
            <a:r>
              <a:rPr lang="en-US" altLang="ko-KR" dirty="0" smtClean="0"/>
              <a:t>asymmetric </a:t>
            </a:r>
            <a:r>
              <a:rPr lang="ko-KR" altLang="en-US" smtClean="0"/>
              <a:t>한 </a:t>
            </a:r>
            <a:r>
              <a:rPr lang="en-US" altLang="ko-KR" dirty="0" smtClean="0"/>
              <a:t>uplink/downlink QOS </a:t>
            </a:r>
            <a:r>
              <a:rPr lang="ko-KR" altLang="en-US" smtClean="0"/>
              <a:t>를 가지는 </a:t>
            </a:r>
            <a:r>
              <a:rPr lang="en-US" altLang="ko-KR" dirty="0" smtClean="0"/>
              <a:t>application </a:t>
            </a:r>
            <a:r>
              <a:rPr lang="ko-KR" altLang="en-US" smtClean="0"/>
              <a:t>을 위하여 </a:t>
            </a:r>
            <a:r>
              <a:rPr lang="en-US" altLang="ko-KR" dirty="0" smtClean="0"/>
              <a:t>Reflective </a:t>
            </a:r>
            <a:r>
              <a:rPr lang="en-US" altLang="ko-KR" dirty="0" err="1" smtClean="0"/>
              <a:t>QoS</a:t>
            </a:r>
            <a:r>
              <a:rPr lang="en-US" altLang="ko-KR" dirty="0" smtClean="0"/>
              <a:t> </a:t>
            </a:r>
            <a:r>
              <a:rPr lang="ko-KR" altLang="en-US" smtClean="0"/>
              <a:t>에서 동적으로 </a:t>
            </a:r>
            <a:r>
              <a:rPr lang="en-US" altLang="ko-KR" dirty="0" smtClean="0"/>
              <a:t>packet filter </a:t>
            </a:r>
            <a:r>
              <a:rPr lang="ko-KR" altLang="en-US" smtClean="0"/>
              <a:t>를 생성하는 방법을 사용하여</a:t>
            </a:r>
            <a:r>
              <a:rPr lang="en-US" altLang="ko-KR" dirty="0" smtClean="0"/>
              <a:t>, </a:t>
            </a:r>
            <a:r>
              <a:rPr lang="en-US" altLang="ko-KR" dirty="0" err="1" smtClean="0"/>
              <a:t>QoS</a:t>
            </a:r>
            <a:r>
              <a:rPr lang="en-US" altLang="ko-KR" dirty="0" smtClean="0"/>
              <a:t> Flow-ID (marking value) </a:t>
            </a:r>
            <a:r>
              <a:rPr lang="ko-KR" altLang="en-US" smtClean="0"/>
              <a:t>를 통하여</a:t>
            </a:r>
            <a:r>
              <a:rPr lang="en-US" altLang="ko-KR" dirty="0" smtClean="0"/>
              <a:t> </a:t>
            </a:r>
            <a:r>
              <a:rPr lang="ko-KR" altLang="en-US" smtClean="0"/>
              <a:t>서로 다른 </a:t>
            </a:r>
            <a:r>
              <a:rPr lang="en-US" altLang="ko-KR" dirty="0" smtClean="0"/>
              <a:t>uplink </a:t>
            </a:r>
            <a:r>
              <a:rPr lang="ko-KR" altLang="en-US" smtClean="0"/>
              <a:t>와 </a:t>
            </a:r>
            <a:r>
              <a:rPr lang="en-US" altLang="ko-KR" dirty="0" smtClean="0"/>
              <a:t>downlink </a:t>
            </a:r>
            <a:r>
              <a:rPr lang="ko-KR" altLang="en-US" smtClean="0"/>
              <a:t>를 지정할 수 있는 방안을 제안한다</a:t>
            </a:r>
            <a:r>
              <a:rPr lang="en-US" altLang="ko-KR" dirty="0" smtClean="0"/>
              <a:t>.</a:t>
            </a:r>
          </a:p>
          <a:p>
            <a:endParaRPr lang="ko-KR" altLang="en-US"/>
          </a:p>
        </p:txBody>
      </p:sp>
      <p:sp>
        <p:nvSpPr>
          <p:cNvPr id="4" name="슬라이드 번호 개체 틀 3"/>
          <p:cNvSpPr>
            <a:spLocks noGrp="1"/>
          </p:cNvSpPr>
          <p:nvPr>
            <p:ph type="sldNum" sz="quarter" idx="10"/>
          </p:nvPr>
        </p:nvSpPr>
        <p:spPr/>
        <p:txBody>
          <a:bodyPr/>
          <a:lstStyle/>
          <a:p>
            <a:fld id="{EB9AD039-08E5-4549-AD86-1391DDEC42A3}" type="slidenum">
              <a:rPr lang="ko-KR" altLang="en-US" smtClean="0"/>
              <a:t>6</a:t>
            </a:fld>
            <a:endParaRPr lang="ko-KR" altLang="en-US"/>
          </a:p>
        </p:txBody>
      </p:sp>
    </p:spTree>
    <p:extLst>
      <p:ext uri="{BB962C8B-B14F-4D97-AF65-F5344CB8AC3E}">
        <p14:creationId xmlns:p14="http://schemas.microsoft.com/office/powerpoint/2010/main" val="28782676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ko-KR" altLang="en-US" dirty="0" smtClean="0"/>
              <a:t>가정</a:t>
            </a:r>
            <a:endParaRPr lang="en-US" altLang="ko-KR" dirty="0" smtClean="0"/>
          </a:p>
          <a:p>
            <a:pPr lvl="1"/>
            <a:r>
              <a:rPr lang="ko-KR" altLang="en-US" dirty="0" smtClean="0"/>
              <a:t>이동통신 사업자는 </a:t>
            </a:r>
            <a:r>
              <a:rPr lang="en-US" altLang="ko-KR" dirty="0" smtClean="0"/>
              <a:t>OTT A (</a:t>
            </a:r>
            <a:r>
              <a:rPr lang="ko-KR" altLang="en-US" smtClean="0"/>
              <a:t>실시간 개인방송</a:t>
            </a:r>
            <a:r>
              <a:rPr lang="en-US" altLang="ko-KR" dirty="0" smtClean="0"/>
              <a:t>) Personal Live Broadcast </a:t>
            </a:r>
            <a:r>
              <a:rPr lang="ko-KR" altLang="en-US" smtClean="0"/>
              <a:t>사업자와 협약을 맺는다</a:t>
            </a:r>
            <a:r>
              <a:rPr lang="en-US" altLang="ko-KR" dirty="0" smtClean="0"/>
              <a:t>.</a:t>
            </a:r>
          </a:p>
          <a:p>
            <a:pPr lvl="1"/>
            <a:r>
              <a:rPr lang="ko-KR" altLang="en-US" dirty="0" smtClean="0"/>
              <a:t>이동통신 사업자는 실시간 개인 방송 </a:t>
            </a:r>
            <a:r>
              <a:rPr lang="en-US" altLang="ko-KR" dirty="0" smtClean="0"/>
              <a:t>traffic </a:t>
            </a:r>
            <a:r>
              <a:rPr lang="ko-KR" altLang="en-US" smtClean="0"/>
              <a:t>을 </a:t>
            </a:r>
            <a:r>
              <a:rPr lang="en-US" altLang="ko-KR" dirty="0" smtClean="0"/>
              <a:t>UP function </a:t>
            </a:r>
            <a:r>
              <a:rPr lang="ko-KR" altLang="en-US" smtClean="0"/>
              <a:t>에서 </a:t>
            </a:r>
            <a:r>
              <a:rPr lang="en-US" altLang="ko-KR" dirty="0" smtClean="0"/>
              <a:t>detection </a:t>
            </a:r>
            <a:r>
              <a:rPr lang="ko-KR" altLang="en-US" smtClean="0"/>
              <a:t>할 수 있다고 가정한다</a:t>
            </a:r>
            <a:r>
              <a:rPr lang="en-US" altLang="ko-KR" dirty="0" smtClean="0"/>
              <a:t>. </a:t>
            </a:r>
          </a:p>
          <a:p>
            <a:r>
              <a:rPr lang="ko-KR" altLang="en-US" dirty="0" smtClean="0"/>
              <a:t>절차</a:t>
            </a:r>
            <a:endParaRPr lang="en-US" altLang="ko-KR" dirty="0" smtClean="0"/>
          </a:p>
          <a:p>
            <a:pPr lvl="1"/>
            <a:r>
              <a:rPr lang="en-US" altLang="ko-KR" dirty="0" smtClean="0"/>
              <a:t>PDU session </a:t>
            </a:r>
            <a:r>
              <a:rPr lang="ko-KR" altLang="en-US" smtClean="0"/>
              <a:t>생성 시에</a:t>
            </a:r>
            <a:r>
              <a:rPr lang="en-US" altLang="ko-KR" dirty="0" smtClean="0"/>
              <a:t>, Pre-authorized </a:t>
            </a:r>
            <a:r>
              <a:rPr lang="en-US" altLang="ko-KR" dirty="0" err="1" smtClean="0"/>
              <a:t>QoS</a:t>
            </a:r>
            <a:r>
              <a:rPr lang="en-US" altLang="ko-KR" dirty="0" smtClean="0"/>
              <a:t> rule</a:t>
            </a:r>
            <a:r>
              <a:rPr lang="ko-KR" altLang="en-US" smtClean="0"/>
              <a:t>은 다음을 포함한다</a:t>
            </a:r>
            <a:r>
              <a:rPr lang="en-US" altLang="ko-KR" dirty="0" smtClean="0"/>
              <a:t>. CP </a:t>
            </a:r>
            <a:r>
              <a:rPr lang="ko-KR" altLang="en-US" smtClean="0"/>
              <a:t>는 </a:t>
            </a:r>
            <a:r>
              <a:rPr lang="en-US" altLang="ko-KR" dirty="0" smtClean="0"/>
              <a:t>UE </a:t>
            </a:r>
            <a:r>
              <a:rPr lang="ko-KR" altLang="en-US" smtClean="0"/>
              <a:t>에 </a:t>
            </a:r>
            <a:r>
              <a:rPr lang="en-US" altLang="ko-KR" dirty="0" smtClean="0"/>
              <a:t>NAS-filter rule </a:t>
            </a:r>
            <a:r>
              <a:rPr lang="ko-KR" altLang="en-US" smtClean="0"/>
              <a:t>로 다음을 전송한다</a:t>
            </a:r>
            <a:r>
              <a:rPr lang="en-US" altLang="ko-KR" dirty="0" smtClean="0"/>
              <a:t>.</a:t>
            </a:r>
          </a:p>
          <a:p>
            <a:pPr lvl="2"/>
            <a:r>
              <a:rPr lang="en-US" altLang="ko-KR" dirty="0" smtClean="0"/>
              <a:t>Packet filter (derived from Reflective </a:t>
            </a:r>
            <a:r>
              <a:rPr lang="en-US" altLang="ko-KR" dirty="0" err="1" smtClean="0"/>
              <a:t>QoS</a:t>
            </a:r>
            <a:r>
              <a:rPr lang="en-US" altLang="ko-KR" dirty="0" smtClean="0"/>
              <a:t>), </a:t>
            </a:r>
            <a:r>
              <a:rPr lang="en-US" altLang="ko-KR" dirty="0" err="1" smtClean="0"/>
              <a:t>QoS</a:t>
            </a:r>
            <a:r>
              <a:rPr lang="en-US" altLang="ko-KR" dirty="0" smtClean="0"/>
              <a:t>-Flow-ID, UL </a:t>
            </a:r>
            <a:r>
              <a:rPr lang="en-US" altLang="ko-KR" dirty="0" err="1" smtClean="0"/>
              <a:t>QoS</a:t>
            </a:r>
            <a:r>
              <a:rPr lang="en-US" altLang="ko-KR" dirty="0" smtClean="0"/>
              <a:t> Profile</a:t>
            </a:r>
          </a:p>
          <a:p>
            <a:pPr lvl="1"/>
            <a:r>
              <a:rPr lang="ko-KR" altLang="en-US" dirty="0" smtClean="0"/>
              <a:t>사용자는 </a:t>
            </a:r>
            <a:r>
              <a:rPr lang="en-US" altLang="ko-KR" dirty="0" smtClean="0"/>
              <a:t>PLB Application </a:t>
            </a:r>
            <a:r>
              <a:rPr lang="ko-KR" altLang="en-US" smtClean="0"/>
              <a:t>을 실행하고 </a:t>
            </a:r>
            <a:r>
              <a:rPr lang="en-US" altLang="ko-KR" dirty="0" smtClean="0"/>
              <a:t>UE application </a:t>
            </a:r>
            <a:r>
              <a:rPr lang="ko-KR" altLang="en-US" smtClean="0"/>
              <a:t>은 개인방송 서비스를 시작한다</a:t>
            </a:r>
            <a:r>
              <a:rPr lang="en-US" altLang="ko-KR" dirty="0" smtClean="0"/>
              <a:t>.</a:t>
            </a:r>
          </a:p>
          <a:p>
            <a:pPr lvl="1"/>
            <a:r>
              <a:rPr lang="ko-KR" altLang="en-US" dirty="0" smtClean="0"/>
              <a:t>사업자의 </a:t>
            </a:r>
            <a:r>
              <a:rPr lang="en-US" altLang="ko-KR" dirty="0" smtClean="0"/>
              <a:t>UP function </a:t>
            </a:r>
            <a:r>
              <a:rPr lang="ko-KR" altLang="en-US" smtClean="0"/>
              <a:t>은 </a:t>
            </a:r>
            <a:r>
              <a:rPr lang="en-US" altLang="ko-KR" dirty="0" smtClean="0"/>
              <a:t>PLB application </a:t>
            </a:r>
            <a:r>
              <a:rPr lang="ko-KR" altLang="en-US" smtClean="0"/>
              <a:t>을 </a:t>
            </a:r>
            <a:r>
              <a:rPr lang="en-US" altLang="ko-KR" dirty="0" smtClean="0"/>
              <a:t>detection </a:t>
            </a:r>
            <a:r>
              <a:rPr lang="ko-KR" altLang="en-US" smtClean="0"/>
              <a:t>하고 </a:t>
            </a:r>
            <a:r>
              <a:rPr lang="en-US" altLang="ko-KR" dirty="0" smtClean="0"/>
              <a:t>DL link </a:t>
            </a:r>
            <a:r>
              <a:rPr lang="ko-KR" altLang="en-US" smtClean="0"/>
              <a:t>로 </a:t>
            </a:r>
            <a:r>
              <a:rPr lang="en-US" altLang="ko-KR" dirty="0" err="1" smtClean="0"/>
              <a:t>QoS</a:t>
            </a:r>
            <a:r>
              <a:rPr lang="en-US" altLang="ko-KR" dirty="0" smtClean="0"/>
              <a:t>-Flow-ID </a:t>
            </a:r>
            <a:r>
              <a:rPr lang="ko-KR" altLang="en-US" smtClean="0"/>
              <a:t>를 </a:t>
            </a:r>
            <a:r>
              <a:rPr lang="en-US" altLang="ko-KR" dirty="0" smtClean="0"/>
              <a:t>marking </a:t>
            </a:r>
            <a:r>
              <a:rPr lang="ko-KR" altLang="en-US" smtClean="0"/>
              <a:t>하여 내려 준다</a:t>
            </a:r>
            <a:r>
              <a:rPr lang="en-US" altLang="ko-KR" dirty="0" smtClean="0"/>
              <a:t>.</a:t>
            </a:r>
          </a:p>
          <a:p>
            <a:pPr lvl="1"/>
            <a:r>
              <a:rPr lang="en-US" altLang="ko-KR" dirty="0" smtClean="0"/>
              <a:t>UE NAS-filter </a:t>
            </a:r>
            <a:r>
              <a:rPr lang="ko-KR" altLang="en-US" smtClean="0"/>
              <a:t>에서 </a:t>
            </a:r>
            <a:r>
              <a:rPr lang="en-US" altLang="ko-KR" dirty="0" smtClean="0"/>
              <a:t>packet</a:t>
            </a:r>
            <a:r>
              <a:rPr lang="ko-KR" altLang="en-US" smtClean="0"/>
              <a:t>을 받아서</a:t>
            </a:r>
            <a:r>
              <a:rPr lang="en-US" altLang="ko-KR" dirty="0" smtClean="0"/>
              <a:t>, packet filter rule </a:t>
            </a:r>
            <a:r>
              <a:rPr lang="ko-KR" altLang="en-US" smtClean="0"/>
              <a:t>을 갱신한다</a:t>
            </a:r>
            <a:r>
              <a:rPr lang="en-US" altLang="ko-KR" dirty="0" smtClean="0"/>
              <a:t>.</a:t>
            </a:r>
          </a:p>
          <a:p>
            <a:pPr lvl="1"/>
            <a:r>
              <a:rPr lang="en-US" altLang="ko-KR" dirty="0" smtClean="0"/>
              <a:t>UE application </a:t>
            </a:r>
            <a:r>
              <a:rPr lang="ko-KR" altLang="en-US" smtClean="0"/>
              <a:t>에서 내려오는 </a:t>
            </a:r>
            <a:r>
              <a:rPr lang="en-US" altLang="ko-KR" dirty="0" smtClean="0"/>
              <a:t>uplink traffic </a:t>
            </a:r>
            <a:r>
              <a:rPr lang="ko-KR" altLang="en-US" smtClean="0"/>
              <a:t>을 </a:t>
            </a:r>
            <a:r>
              <a:rPr lang="en-US" altLang="ko-KR" dirty="0" smtClean="0"/>
              <a:t>filter </a:t>
            </a:r>
            <a:r>
              <a:rPr lang="ko-KR" altLang="en-US" smtClean="0"/>
              <a:t>에서 찾고</a:t>
            </a:r>
            <a:r>
              <a:rPr lang="en-US" altLang="ko-KR" dirty="0" smtClean="0"/>
              <a:t>, </a:t>
            </a:r>
            <a:r>
              <a:rPr lang="en-US" altLang="ko-KR" dirty="0" err="1" smtClean="0"/>
              <a:t>QoS</a:t>
            </a:r>
            <a:r>
              <a:rPr lang="en-US" altLang="ko-KR" dirty="0" smtClean="0"/>
              <a:t>-Flow-ID marking </a:t>
            </a:r>
            <a:r>
              <a:rPr lang="ko-KR" altLang="en-US" smtClean="0"/>
              <a:t>한하여 </a:t>
            </a:r>
            <a:r>
              <a:rPr lang="en-US" altLang="ko-KR" dirty="0" smtClean="0"/>
              <a:t>AS </a:t>
            </a:r>
            <a:r>
              <a:rPr lang="ko-KR" altLang="en-US" smtClean="0"/>
              <a:t>로 내보낸다</a:t>
            </a:r>
            <a:r>
              <a:rPr lang="en-US" altLang="ko-KR" dirty="0" smtClean="0"/>
              <a:t>. </a:t>
            </a:r>
          </a:p>
          <a:p>
            <a:pPr lvl="1"/>
            <a:r>
              <a:rPr lang="en-US" altLang="ko-KR" dirty="0" smtClean="0"/>
              <a:t>AS </a:t>
            </a:r>
            <a:r>
              <a:rPr lang="ko-KR" altLang="en-US" smtClean="0"/>
              <a:t>에서 적절한 </a:t>
            </a:r>
            <a:r>
              <a:rPr lang="en-US" altLang="ko-KR" dirty="0" smtClean="0"/>
              <a:t>DRB mapping </a:t>
            </a:r>
            <a:r>
              <a:rPr lang="ko-KR" altLang="en-US" smtClean="0"/>
              <a:t>하여 차별화된 </a:t>
            </a:r>
            <a:r>
              <a:rPr lang="en-US" altLang="ko-KR" dirty="0" err="1" smtClean="0"/>
              <a:t>QoS</a:t>
            </a:r>
            <a:r>
              <a:rPr lang="en-US" altLang="ko-KR" dirty="0" smtClean="0"/>
              <a:t> </a:t>
            </a:r>
            <a:r>
              <a:rPr lang="ko-KR" altLang="en-US" smtClean="0"/>
              <a:t>를 제공한다</a:t>
            </a:r>
            <a:r>
              <a:rPr lang="en-US" altLang="ko-KR" dirty="0" smtClean="0"/>
              <a:t>.</a:t>
            </a:r>
          </a:p>
          <a:p>
            <a:endParaRPr lang="ko-KR" altLang="en-US"/>
          </a:p>
        </p:txBody>
      </p:sp>
      <p:sp>
        <p:nvSpPr>
          <p:cNvPr id="4" name="슬라이드 번호 개체 틀 3"/>
          <p:cNvSpPr>
            <a:spLocks noGrp="1"/>
          </p:cNvSpPr>
          <p:nvPr>
            <p:ph type="sldNum" sz="quarter" idx="10"/>
          </p:nvPr>
        </p:nvSpPr>
        <p:spPr/>
        <p:txBody>
          <a:bodyPr/>
          <a:lstStyle/>
          <a:p>
            <a:fld id="{EB9AD039-08E5-4549-AD86-1391DDEC42A3}" type="slidenum">
              <a:rPr lang="ko-KR" altLang="en-US" smtClean="0"/>
              <a:t>7</a:t>
            </a:fld>
            <a:endParaRPr lang="ko-KR" altLang="en-US"/>
          </a:p>
        </p:txBody>
      </p:sp>
    </p:spTree>
    <p:extLst>
      <p:ext uri="{BB962C8B-B14F-4D97-AF65-F5344CB8AC3E}">
        <p14:creationId xmlns:p14="http://schemas.microsoft.com/office/powerpoint/2010/main" val="42685627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en-US" altLang="ko-KR" dirty="0" smtClean="0"/>
              <a:t>Assumption</a:t>
            </a:r>
          </a:p>
          <a:p>
            <a:pPr lvl="1"/>
            <a:r>
              <a:rPr lang="en-US" altLang="ko-KR" dirty="0" smtClean="0"/>
              <a:t>OTT video application </a:t>
            </a:r>
            <a:r>
              <a:rPr lang="ko-KR" altLang="en-US" smtClean="0"/>
              <a:t>을 실행한다</a:t>
            </a:r>
            <a:r>
              <a:rPr lang="en-US" altLang="ko-KR" dirty="0" smtClean="0"/>
              <a:t>. </a:t>
            </a:r>
          </a:p>
          <a:p>
            <a:pPr lvl="1"/>
            <a:r>
              <a:rPr lang="en-US" altLang="ko-KR" dirty="0" smtClean="0"/>
              <a:t>Premium user is subscribed to the operator to use UE’s differentiation </a:t>
            </a:r>
            <a:r>
              <a:rPr lang="en-US" altLang="ko-KR" dirty="0" err="1" smtClean="0"/>
              <a:t>QoS</a:t>
            </a:r>
            <a:r>
              <a:rPr lang="en-US" altLang="ko-KR" dirty="0" smtClean="0"/>
              <a:t> service. </a:t>
            </a:r>
          </a:p>
          <a:p>
            <a:pPr lvl="1"/>
            <a:r>
              <a:rPr lang="ko-KR" altLang="en-US" dirty="0" smtClean="0"/>
              <a:t>단말에서 </a:t>
            </a:r>
            <a:r>
              <a:rPr lang="en-US" altLang="ko-KR" dirty="0" smtClean="0"/>
              <a:t>OTT video application </a:t>
            </a:r>
            <a:r>
              <a:rPr lang="ko-KR" altLang="en-US" smtClean="0"/>
              <a:t>은 특정 </a:t>
            </a:r>
            <a:r>
              <a:rPr lang="en-US" altLang="ko-KR" dirty="0" err="1" smtClean="0"/>
              <a:t>QoS</a:t>
            </a:r>
            <a:r>
              <a:rPr lang="en-US" altLang="ko-KR" dirty="0" smtClean="0"/>
              <a:t> </a:t>
            </a:r>
            <a:r>
              <a:rPr lang="ko-KR" altLang="en-US" smtClean="0"/>
              <a:t>로 설정하도록 한다</a:t>
            </a:r>
            <a:r>
              <a:rPr lang="en-US" altLang="ko-KR" dirty="0" smtClean="0"/>
              <a:t>.</a:t>
            </a:r>
          </a:p>
          <a:p>
            <a:r>
              <a:rPr lang="en-US" altLang="ko-KR" dirty="0" smtClean="0"/>
              <a:t>Procedures</a:t>
            </a:r>
          </a:p>
          <a:p>
            <a:pPr lvl="1"/>
            <a:r>
              <a:rPr lang="en-US" altLang="ko-KR" dirty="0" smtClean="0"/>
              <a:t>PDU session </a:t>
            </a:r>
            <a:r>
              <a:rPr lang="ko-KR" altLang="en-US" smtClean="0"/>
              <a:t>생성 시에</a:t>
            </a:r>
            <a:r>
              <a:rPr lang="en-US" altLang="ko-KR" dirty="0" smtClean="0"/>
              <a:t>, Pre-authorized </a:t>
            </a:r>
            <a:r>
              <a:rPr lang="en-US" altLang="ko-KR" dirty="0" err="1" smtClean="0"/>
              <a:t>QoS</a:t>
            </a:r>
            <a:r>
              <a:rPr lang="en-US" altLang="ko-KR" dirty="0" smtClean="0"/>
              <a:t> rule</a:t>
            </a:r>
            <a:r>
              <a:rPr lang="ko-KR" altLang="en-US" smtClean="0"/>
              <a:t>은 다음을 포함한다</a:t>
            </a:r>
            <a:r>
              <a:rPr lang="en-US" altLang="ko-KR" dirty="0" smtClean="0"/>
              <a:t>. CP </a:t>
            </a:r>
            <a:r>
              <a:rPr lang="ko-KR" altLang="en-US" smtClean="0"/>
              <a:t>는 </a:t>
            </a:r>
            <a:r>
              <a:rPr lang="en-US" altLang="ko-KR" dirty="0" smtClean="0"/>
              <a:t>UE </a:t>
            </a:r>
            <a:r>
              <a:rPr lang="ko-KR" altLang="en-US" smtClean="0"/>
              <a:t>에 </a:t>
            </a:r>
            <a:r>
              <a:rPr lang="en-US" altLang="ko-KR" dirty="0" smtClean="0"/>
              <a:t>NAS-filter rule </a:t>
            </a:r>
            <a:r>
              <a:rPr lang="ko-KR" altLang="en-US" smtClean="0"/>
              <a:t>로 다음을 전송한다</a:t>
            </a:r>
            <a:r>
              <a:rPr lang="en-US" altLang="ko-KR" dirty="0" smtClean="0"/>
              <a:t>.</a:t>
            </a:r>
          </a:p>
          <a:p>
            <a:pPr lvl="2"/>
            <a:r>
              <a:rPr lang="en-US" altLang="ko-KR" dirty="0" smtClean="0"/>
              <a:t>Packet filter (derived from Reflective </a:t>
            </a:r>
            <a:r>
              <a:rPr lang="en-US" altLang="ko-KR" dirty="0" err="1" smtClean="0"/>
              <a:t>QoS</a:t>
            </a:r>
            <a:r>
              <a:rPr lang="en-US" altLang="ko-KR" dirty="0" smtClean="0"/>
              <a:t>), </a:t>
            </a:r>
            <a:r>
              <a:rPr lang="en-US" altLang="ko-KR" dirty="0" err="1" smtClean="0"/>
              <a:t>QoS</a:t>
            </a:r>
            <a:r>
              <a:rPr lang="en-US" altLang="ko-KR" dirty="0" smtClean="0"/>
              <a:t>-Flow-ID, UL </a:t>
            </a:r>
            <a:r>
              <a:rPr lang="en-US" altLang="ko-KR" dirty="0" err="1" smtClean="0"/>
              <a:t>QoS</a:t>
            </a:r>
            <a:r>
              <a:rPr lang="en-US" altLang="ko-KR" dirty="0" smtClean="0"/>
              <a:t> Profile</a:t>
            </a:r>
          </a:p>
          <a:p>
            <a:pPr lvl="1"/>
            <a:r>
              <a:rPr lang="ko-KR" altLang="en-US" dirty="0" smtClean="0"/>
              <a:t>단말의 </a:t>
            </a:r>
            <a:r>
              <a:rPr lang="en-US" altLang="ko-KR" dirty="0" smtClean="0"/>
              <a:t>OTT video application </a:t>
            </a:r>
            <a:r>
              <a:rPr lang="ko-KR" altLang="en-US" smtClean="0"/>
              <a:t>을 실행하면</a:t>
            </a:r>
            <a:r>
              <a:rPr lang="en-US" altLang="ko-KR" dirty="0" smtClean="0"/>
              <a:t>, </a:t>
            </a:r>
            <a:r>
              <a:rPr lang="ko-KR" altLang="en-US" smtClean="0"/>
              <a:t>단말에서 차별화된 </a:t>
            </a:r>
            <a:r>
              <a:rPr lang="en-US" altLang="ko-KR" dirty="0" smtClean="0"/>
              <a:t>DL </a:t>
            </a:r>
            <a:r>
              <a:rPr lang="ko-KR" altLang="en-US" smtClean="0"/>
              <a:t>서비스를 원하는 </a:t>
            </a:r>
            <a:r>
              <a:rPr lang="en-US" altLang="ko-KR" dirty="0" smtClean="0"/>
              <a:t>uplink traffic </a:t>
            </a:r>
            <a:r>
              <a:rPr lang="ko-KR" altLang="en-US" smtClean="0"/>
              <a:t>에 </a:t>
            </a:r>
            <a:r>
              <a:rPr lang="en-US" altLang="ko-KR" dirty="0" smtClean="0"/>
              <a:t>pre-authorized QOS </a:t>
            </a:r>
            <a:r>
              <a:rPr lang="ko-KR" altLang="en-US" smtClean="0"/>
              <a:t>를 사용한다</a:t>
            </a:r>
            <a:r>
              <a:rPr lang="en-US" altLang="ko-KR" dirty="0" smtClean="0"/>
              <a:t>.</a:t>
            </a:r>
          </a:p>
          <a:p>
            <a:pPr lvl="1"/>
            <a:r>
              <a:rPr lang="en-US" altLang="ko-KR" dirty="0" err="1" smtClean="0"/>
              <a:t>QoS</a:t>
            </a:r>
            <a:r>
              <a:rPr lang="en-US" altLang="ko-KR" dirty="0" smtClean="0"/>
              <a:t>-Flow-ID </a:t>
            </a:r>
            <a:r>
              <a:rPr lang="ko-KR" altLang="en-US" smtClean="0"/>
              <a:t>가 붙은 </a:t>
            </a:r>
            <a:r>
              <a:rPr lang="en-US" altLang="ko-KR" dirty="0" smtClean="0"/>
              <a:t>uplink traffic </a:t>
            </a:r>
            <a:r>
              <a:rPr lang="ko-KR" altLang="en-US" smtClean="0"/>
              <a:t>은 </a:t>
            </a:r>
            <a:r>
              <a:rPr lang="en-US" altLang="ko-KR" dirty="0" smtClean="0"/>
              <a:t>RAN </a:t>
            </a:r>
            <a:r>
              <a:rPr lang="ko-KR" altLang="en-US" smtClean="0"/>
              <a:t>을 거쳐 </a:t>
            </a:r>
            <a:r>
              <a:rPr lang="en-US" altLang="ko-KR" dirty="0" smtClean="0"/>
              <a:t>UP </a:t>
            </a:r>
            <a:r>
              <a:rPr lang="ko-KR" altLang="en-US" smtClean="0"/>
              <a:t>에 도착한다</a:t>
            </a:r>
            <a:r>
              <a:rPr lang="en-US" altLang="ko-KR" dirty="0" smtClean="0"/>
              <a:t>.</a:t>
            </a:r>
          </a:p>
          <a:p>
            <a:pPr lvl="1"/>
            <a:r>
              <a:rPr lang="en-US" altLang="ko-KR" dirty="0" smtClean="0"/>
              <a:t>UP </a:t>
            </a:r>
            <a:r>
              <a:rPr lang="ko-KR" altLang="en-US" smtClean="0"/>
              <a:t>에서는 </a:t>
            </a:r>
            <a:r>
              <a:rPr lang="en-US" altLang="ko-KR" dirty="0" err="1" smtClean="0"/>
              <a:t>Refelective</a:t>
            </a:r>
            <a:r>
              <a:rPr lang="en-US" altLang="ko-KR" dirty="0" smtClean="0"/>
              <a:t> </a:t>
            </a:r>
            <a:r>
              <a:rPr lang="en-US" altLang="ko-KR" dirty="0" err="1" smtClean="0"/>
              <a:t>QoS</a:t>
            </a:r>
            <a:r>
              <a:rPr lang="en-US" altLang="ko-KR" dirty="0" smtClean="0"/>
              <a:t> </a:t>
            </a:r>
            <a:r>
              <a:rPr lang="ko-KR" altLang="en-US" smtClean="0"/>
              <a:t>를 적용한다</a:t>
            </a:r>
            <a:r>
              <a:rPr lang="en-US" altLang="ko-KR" dirty="0" smtClean="0"/>
              <a:t>. </a:t>
            </a:r>
            <a:r>
              <a:rPr lang="ko-KR" altLang="en-US" smtClean="0"/>
              <a:t>즉</a:t>
            </a:r>
            <a:r>
              <a:rPr lang="en-US" altLang="ko-KR" dirty="0" smtClean="0"/>
              <a:t>, DL traffic filter </a:t>
            </a:r>
            <a:r>
              <a:rPr lang="ko-KR" altLang="en-US" smtClean="0"/>
              <a:t>를 갱신 한다</a:t>
            </a:r>
            <a:r>
              <a:rPr lang="en-US" altLang="ko-KR" dirty="0" smtClean="0"/>
              <a:t>.</a:t>
            </a:r>
          </a:p>
          <a:p>
            <a:pPr lvl="1"/>
            <a:r>
              <a:rPr lang="ko-KR" altLang="en-US" dirty="0" smtClean="0"/>
              <a:t>서버로 </a:t>
            </a:r>
            <a:r>
              <a:rPr lang="ko-KR" altLang="en-US" dirty="0" err="1" smtClean="0"/>
              <a:t>부터</a:t>
            </a:r>
            <a:r>
              <a:rPr lang="ko-KR" altLang="en-US" dirty="0" smtClean="0"/>
              <a:t> 다운링크 </a:t>
            </a:r>
            <a:r>
              <a:rPr lang="ko-KR" altLang="en-US" dirty="0" err="1" smtClean="0"/>
              <a:t>패킷이</a:t>
            </a:r>
            <a:r>
              <a:rPr lang="ko-KR" altLang="en-US" dirty="0" smtClean="0"/>
              <a:t> </a:t>
            </a:r>
            <a:r>
              <a:rPr lang="ko-KR" altLang="en-US" dirty="0" err="1" smtClean="0"/>
              <a:t>도착할때</a:t>
            </a:r>
            <a:r>
              <a:rPr lang="en-US" altLang="ko-KR" dirty="0" smtClean="0"/>
              <a:t>, </a:t>
            </a:r>
            <a:r>
              <a:rPr lang="en-US" altLang="ko-KR" dirty="0" err="1" smtClean="0"/>
              <a:t>QoS</a:t>
            </a:r>
            <a:r>
              <a:rPr lang="en-US" altLang="ko-KR" dirty="0" smtClean="0"/>
              <a:t>-Flow-ID </a:t>
            </a:r>
            <a:r>
              <a:rPr lang="ko-KR" altLang="en-US" smtClean="0"/>
              <a:t>를 </a:t>
            </a:r>
            <a:r>
              <a:rPr lang="en-US" altLang="ko-KR" dirty="0" smtClean="0"/>
              <a:t>tagging </a:t>
            </a:r>
            <a:r>
              <a:rPr lang="ko-KR" altLang="en-US" smtClean="0"/>
              <a:t>한다</a:t>
            </a:r>
            <a:r>
              <a:rPr lang="en-US" altLang="ko-KR" dirty="0" smtClean="0"/>
              <a:t>.</a:t>
            </a:r>
          </a:p>
          <a:p>
            <a:pPr lvl="1"/>
            <a:r>
              <a:rPr lang="en-US" altLang="ko-KR" dirty="0" smtClean="0"/>
              <a:t>RAN </a:t>
            </a:r>
            <a:r>
              <a:rPr lang="ko-KR" altLang="en-US" smtClean="0"/>
              <a:t>에서 </a:t>
            </a:r>
            <a:r>
              <a:rPr lang="en-US" altLang="ko-KR" dirty="0" smtClean="0"/>
              <a:t>video packet </a:t>
            </a:r>
            <a:r>
              <a:rPr lang="ko-KR" altLang="en-US" smtClean="0"/>
              <a:t>에 대하여 우선순위를 높여서 처리한다</a:t>
            </a:r>
            <a:r>
              <a:rPr lang="en-US" altLang="ko-KR" dirty="0" smtClean="0"/>
              <a:t>.</a:t>
            </a:r>
          </a:p>
          <a:p>
            <a:endParaRPr lang="ko-KR" altLang="en-US"/>
          </a:p>
        </p:txBody>
      </p:sp>
      <p:sp>
        <p:nvSpPr>
          <p:cNvPr id="4" name="슬라이드 번호 개체 틀 3"/>
          <p:cNvSpPr>
            <a:spLocks noGrp="1"/>
          </p:cNvSpPr>
          <p:nvPr>
            <p:ph type="sldNum" sz="quarter" idx="10"/>
          </p:nvPr>
        </p:nvSpPr>
        <p:spPr/>
        <p:txBody>
          <a:bodyPr/>
          <a:lstStyle/>
          <a:p>
            <a:fld id="{EB9AD039-08E5-4549-AD86-1391DDEC42A3}" type="slidenum">
              <a:rPr lang="ko-KR" altLang="en-US" smtClean="0"/>
              <a:t>8</a:t>
            </a:fld>
            <a:endParaRPr lang="ko-KR" altLang="en-US"/>
          </a:p>
        </p:txBody>
      </p:sp>
    </p:spTree>
    <p:extLst>
      <p:ext uri="{BB962C8B-B14F-4D97-AF65-F5344CB8AC3E}">
        <p14:creationId xmlns:p14="http://schemas.microsoft.com/office/powerpoint/2010/main" val="14726152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lang="ko-KR" altLang="en-US" dirty="0" smtClean="0"/>
              <a:t>본 제안에서는 </a:t>
            </a:r>
            <a:r>
              <a:rPr lang="en-US" altLang="ko-KR" dirty="0" smtClean="0"/>
              <a:t>asymmetric </a:t>
            </a:r>
            <a:r>
              <a:rPr lang="ko-KR" altLang="en-US" smtClean="0"/>
              <a:t>한 </a:t>
            </a:r>
            <a:r>
              <a:rPr lang="en-US" altLang="ko-KR" dirty="0" smtClean="0"/>
              <a:t>uplink/downlink QOS </a:t>
            </a:r>
            <a:r>
              <a:rPr lang="ko-KR" altLang="en-US" smtClean="0"/>
              <a:t>를 가지는 </a:t>
            </a:r>
            <a:r>
              <a:rPr lang="en-US" altLang="ko-KR" dirty="0" smtClean="0"/>
              <a:t>application </a:t>
            </a:r>
            <a:r>
              <a:rPr lang="ko-KR" altLang="en-US" smtClean="0"/>
              <a:t>을 위하여 </a:t>
            </a:r>
            <a:r>
              <a:rPr lang="en-US" altLang="ko-KR" dirty="0" smtClean="0"/>
              <a:t>Reflective </a:t>
            </a:r>
            <a:r>
              <a:rPr lang="en-US" altLang="ko-KR" dirty="0" err="1" smtClean="0"/>
              <a:t>QoS</a:t>
            </a:r>
            <a:r>
              <a:rPr lang="en-US" altLang="ko-KR" dirty="0" smtClean="0"/>
              <a:t> </a:t>
            </a:r>
            <a:r>
              <a:rPr lang="ko-KR" altLang="en-US" smtClean="0"/>
              <a:t>에서 동적으로 </a:t>
            </a:r>
            <a:r>
              <a:rPr lang="en-US" altLang="ko-KR" dirty="0" smtClean="0"/>
              <a:t>packet filter </a:t>
            </a:r>
            <a:r>
              <a:rPr lang="ko-KR" altLang="en-US" smtClean="0"/>
              <a:t>를 생성하는 방법을 사용하여</a:t>
            </a:r>
            <a:r>
              <a:rPr lang="en-US" altLang="ko-KR" dirty="0" smtClean="0"/>
              <a:t>, </a:t>
            </a:r>
            <a:r>
              <a:rPr lang="en-US" altLang="ko-KR" dirty="0" err="1" smtClean="0"/>
              <a:t>QoS</a:t>
            </a:r>
            <a:r>
              <a:rPr lang="en-US" altLang="ko-KR" dirty="0" smtClean="0"/>
              <a:t> Flow-ID (marking value) </a:t>
            </a:r>
            <a:r>
              <a:rPr lang="ko-KR" altLang="en-US" smtClean="0"/>
              <a:t>를 통하여</a:t>
            </a:r>
            <a:r>
              <a:rPr lang="en-US" altLang="ko-KR" dirty="0" smtClean="0"/>
              <a:t> </a:t>
            </a:r>
            <a:r>
              <a:rPr lang="ko-KR" altLang="en-US" smtClean="0"/>
              <a:t>서로 다른 </a:t>
            </a:r>
            <a:r>
              <a:rPr lang="en-US" altLang="ko-KR" dirty="0" smtClean="0"/>
              <a:t>uplink </a:t>
            </a:r>
            <a:r>
              <a:rPr lang="ko-KR" altLang="en-US" smtClean="0"/>
              <a:t>와 </a:t>
            </a:r>
            <a:r>
              <a:rPr lang="en-US" altLang="ko-KR" dirty="0" smtClean="0"/>
              <a:t>downlink </a:t>
            </a:r>
            <a:r>
              <a:rPr lang="ko-KR" altLang="en-US" smtClean="0"/>
              <a:t>를 지정할 수 있는 방안을 제안한다</a:t>
            </a:r>
            <a:r>
              <a:rPr lang="en-US" altLang="ko-KR" dirty="0" smtClean="0"/>
              <a:t>.</a:t>
            </a:r>
          </a:p>
          <a:p>
            <a:endParaRPr lang="ko-KR" altLang="en-US"/>
          </a:p>
        </p:txBody>
      </p:sp>
      <p:sp>
        <p:nvSpPr>
          <p:cNvPr id="4" name="슬라이드 번호 개체 틀 3"/>
          <p:cNvSpPr>
            <a:spLocks noGrp="1"/>
          </p:cNvSpPr>
          <p:nvPr>
            <p:ph type="sldNum" sz="quarter" idx="10"/>
          </p:nvPr>
        </p:nvSpPr>
        <p:spPr/>
        <p:txBody>
          <a:bodyPr/>
          <a:lstStyle/>
          <a:p>
            <a:fld id="{EB9AD039-08E5-4549-AD86-1391DDEC42A3}" type="slidenum">
              <a:rPr lang="ko-KR" altLang="en-US" smtClean="0"/>
              <a:t>9</a:t>
            </a:fld>
            <a:endParaRPr lang="ko-KR" altLang="en-US"/>
          </a:p>
        </p:txBody>
      </p:sp>
    </p:spTree>
    <p:extLst>
      <p:ext uri="{BB962C8B-B14F-4D97-AF65-F5344CB8AC3E}">
        <p14:creationId xmlns:p14="http://schemas.microsoft.com/office/powerpoint/2010/main" val="23507377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524000" y="1122363"/>
            <a:ext cx="9144000" cy="2387600"/>
          </a:xfrm>
        </p:spPr>
        <p:txBody>
          <a:bodyPr anchor="b"/>
          <a:lstStyle>
            <a:lvl1pPr algn="ctr">
              <a:defRPr sz="6000"/>
            </a:lvl1pPr>
          </a:lstStyle>
          <a:p>
            <a:r>
              <a:rPr lang="ko-KR" altLang="en-US" smtClean="0"/>
              <a:t>마스터 제목 스타일 편집</a:t>
            </a:r>
            <a:endParaRPr lang="ko-KR" altLang="en-US"/>
          </a:p>
        </p:txBody>
      </p:sp>
      <p:sp>
        <p:nvSpPr>
          <p:cNvPr id="3" name="부제목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p>
            <a:fld id="{F489DDFD-5B7B-4238-A50B-0AF5E281324A}" type="datetimeFigureOut">
              <a:rPr lang="ko-KR" altLang="en-US" smtClean="0"/>
              <a:t>2016-11-08</a:t>
            </a:fld>
            <a:endParaRPr lang="ko-KR" altLang="en-US" dirty="0"/>
          </a:p>
        </p:txBody>
      </p:sp>
      <p:sp>
        <p:nvSpPr>
          <p:cNvPr id="5" name="바닥글 개체 틀 4"/>
          <p:cNvSpPr>
            <a:spLocks noGrp="1"/>
          </p:cNvSpPr>
          <p:nvPr>
            <p:ph type="ftr" sz="quarter" idx="11"/>
          </p:nvPr>
        </p:nvSpPr>
        <p:spPr/>
        <p:txBody>
          <a:bodyPr/>
          <a:lstStyle/>
          <a:p>
            <a:r>
              <a:rPr lang="en-US" altLang="ko-KR" dirty="0" smtClean="0"/>
              <a:t>© Samsung Electronics</a:t>
            </a:r>
            <a:endParaRPr lang="ko-KR" altLang="en-US"/>
          </a:p>
        </p:txBody>
      </p:sp>
      <p:sp>
        <p:nvSpPr>
          <p:cNvPr id="6" name="슬라이드 번호 개체 틀 5"/>
          <p:cNvSpPr>
            <a:spLocks noGrp="1"/>
          </p:cNvSpPr>
          <p:nvPr>
            <p:ph type="sldNum" sz="quarter" idx="12"/>
          </p:nvPr>
        </p:nvSpPr>
        <p:spPr/>
        <p:txBody>
          <a:bodyPr/>
          <a:lstStyle/>
          <a:p>
            <a:fld id="{25F5DF48-2534-4513-BD43-E3E90888DDC1}" type="slidenum">
              <a:rPr lang="ko-KR" altLang="en-US" smtClean="0"/>
              <a:t>‹#›</a:t>
            </a:fld>
            <a:endParaRPr lang="ko-KR" altLang="en-US"/>
          </a:p>
        </p:txBody>
      </p:sp>
      <p:pic>
        <p:nvPicPr>
          <p:cNvPr id="9218" name="Picture 2" descr="http://www.3gpp.org/IMG/jpg/3GPP_TM_RD.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308422" y="578120"/>
            <a:ext cx="712354" cy="41494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s://www.fineprintnyc.com/images/blog/samsung-logo/samsung-logo-history-7.jpg"/>
          <p:cNvPicPr>
            <a:picLocks noChangeAspect="1" noChangeArrowheads="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87036" y="-107412"/>
            <a:ext cx="1419225" cy="714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83752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구역 머리글">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831850" y="629085"/>
            <a:ext cx="7121979" cy="851372"/>
          </a:xfrm>
        </p:spPr>
        <p:txBody>
          <a:bodyPr anchor="b">
            <a:normAutofit/>
          </a:bodyPr>
          <a:lstStyle>
            <a:lvl1pPr>
              <a:defRPr sz="4800" b="1" baseline="0"/>
            </a:lvl1pPr>
          </a:lstStyle>
          <a:p>
            <a:r>
              <a:rPr lang="en-US" altLang="ko-KR" dirty="0" smtClean="0"/>
              <a:t>Table of Contents</a:t>
            </a:r>
            <a:endParaRPr lang="ko-KR" altLang="en-US" dirty="0"/>
          </a:p>
        </p:txBody>
      </p:sp>
      <p:cxnSp>
        <p:nvCxnSpPr>
          <p:cNvPr id="7" name="직선 연결선 6"/>
          <p:cNvCxnSpPr/>
          <p:nvPr userDrawn="1"/>
        </p:nvCxnSpPr>
        <p:spPr>
          <a:xfrm>
            <a:off x="2348345" y="1953491"/>
            <a:ext cx="1155" cy="3837709"/>
          </a:xfrm>
          <a:prstGeom prst="line">
            <a:avLst/>
          </a:prstGeom>
          <a:ln w="508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2" name="내용 개체 틀 2"/>
          <p:cNvSpPr>
            <a:spLocks noGrp="1"/>
          </p:cNvSpPr>
          <p:nvPr>
            <p:ph idx="10"/>
          </p:nvPr>
        </p:nvSpPr>
        <p:spPr>
          <a:xfrm>
            <a:off x="2736233" y="1953491"/>
            <a:ext cx="7950818" cy="3837709"/>
          </a:xfrm>
        </p:spPr>
        <p:txBody>
          <a:bodyPr/>
          <a:lstStyle>
            <a:lvl1pPr marL="514350" indent="-514350">
              <a:lnSpc>
                <a:spcPct val="150000"/>
              </a:lnSpc>
              <a:buFont typeface="+mj-lt"/>
              <a:buAutoNum type="arabicPeriod"/>
              <a:defRPr>
                <a:solidFill>
                  <a:schemeClr val="accent5">
                    <a:lumMod val="75000"/>
                  </a:schemeClr>
                </a:solidFill>
              </a:defRPr>
            </a:lvl1pPr>
            <a:lvl2pPr>
              <a:defRPr>
                <a:solidFill>
                  <a:schemeClr val="accent5">
                    <a:lumMod val="75000"/>
                  </a:schemeClr>
                </a:solidFill>
              </a:defRPr>
            </a:lvl2pPr>
            <a:lvl3pPr>
              <a:defRPr>
                <a:solidFill>
                  <a:schemeClr val="accent5">
                    <a:lumMod val="75000"/>
                  </a:schemeClr>
                </a:solidFill>
              </a:defRPr>
            </a:lvl3pPr>
            <a:lvl4pPr>
              <a:defRPr>
                <a:solidFill>
                  <a:schemeClr val="accent5">
                    <a:lumMod val="75000"/>
                  </a:schemeClr>
                </a:solidFill>
              </a:defRPr>
            </a:lvl4pPr>
            <a:lvl5pPr>
              <a:defRPr>
                <a:solidFill>
                  <a:schemeClr val="accent5">
                    <a:lumMod val="75000"/>
                  </a:schemeClr>
                </a:solidFill>
              </a:defRPr>
            </a:lvl5pPr>
          </a:lstStyle>
          <a:p>
            <a:pPr lvl="0"/>
            <a:r>
              <a:rPr lang="ko-KR" altLang="en-US" dirty="0" smtClean="0"/>
              <a:t>마스터 텍스트 스타일을 편집합니다</a:t>
            </a:r>
          </a:p>
        </p:txBody>
      </p:sp>
      <p:pic>
        <p:nvPicPr>
          <p:cNvPr id="13" name="Picture 2" descr="https://www.fineprintnyc.com/images/blog/samsung-logo/samsung-logo-history-7.jpg"/>
          <p:cNvPicPr>
            <a:picLocks noChangeAspect="1" noChangeArrowheads="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87036" y="-107412"/>
            <a:ext cx="1419225" cy="714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9963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a:xfrm>
            <a:off x="320511" y="320511"/>
            <a:ext cx="11547836" cy="829559"/>
          </a:xfrm>
        </p:spPr>
        <p:txBody>
          <a:bodyPr/>
          <a:lstStyle>
            <a:lvl1pPr>
              <a:defRPr>
                <a:solidFill>
                  <a:schemeClr val="accent5">
                    <a:lumMod val="75000"/>
                  </a:schemeClr>
                </a:solidFill>
              </a:defRPr>
            </a:lvl1pPr>
          </a:lstStyle>
          <a:p>
            <a:r>
              <a:rPr lang="ko-KR" altLang="en-US" dirty="0" smtClean="0"/>
              <a:t>마스터 제목 스타일 편집</a:t>
            </a:r>
            <a:endParaRPr lang="ko-KR" altLang="en-US" dirty="0"/>
          </a:p>
        </p:txBody>
      </p:sp>
      <p:sp>
        <p:nvSpPr>
          <p:cNvPr id="3" name="내용 개체 틀 2"/>
          <p:cNvSpPr>
            <a:spLocks noGrp="1"/>
          </p:cNvSpPr>
          <p:nvPr>
            <p:ph idx="1"/>
          </p:nvPr>
        </p:nvSpPr>
        <p:spPr>
          <a:xfrm>
            <a:off x="320510" y="1404594"/>
            <a:ext cx="11547837" cy="4772369"/>
          </a:xfrm>
        </p:spPr>
        <p:txBody>
          <a:bodyPr/>
          <a:lstStyle>
            <a:lvl1pPr>
              <a:defRPr>
                <a:solidFill>
                  <a:schemeClr val="accent5">
                    <a:lumMod val="75000"/>
                  </a:schemeClr>
                </a:solidFill>
              </a:defRPr>
            </a:lvl1pPr>
            <a:lvl2pPr>
              <a:defRPr>
                <a:solidFill>
                  <a:schemeClr val="accent5">
                    <a:lumMod val="75000"/>
                  </a:schemeClr>
                </a:solidFill>
              </a:defRPr>
            </a:lvl2pPr>
            <a:lvl3pPr>
              <a:defRPr>
                <a:solidFill>
                  <a:schemeClr val="accent5">
                    <a:lumMod val="75000"/>
                  </a:schemeClr>
                </a:solidFill>
              </a:defRPr>
            </a:lvl3pPr>
            <a:lvl4pPr>
              <a:defRPr>
                <a:solidFill>
                  <a:schemeClr val="accent5">
                    <a:lumMod val="75000"/>
                  </a:schemeClr>
                </a:solidFill>
              </a:defRPr>
            </a:lvl4pPr>
            <a:lvl5pPr>
              <a:defRPr>
                <a:solidFill>
                  <a:schemeClr val="accent5">
                    <a:lumMod val="75000"/>
                  </a:schemeClr>
                </a:solidFill>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날짜 개체 틀 3"/>
          <p:cNvSpPr>
            <a:spLocks noGrp="1"/>
          </p:cNvSpPr>
          <p:nvPr>
            <p:ph type="dt" sz="half" idx="10"/>
          </p:nvPr>
        </p:nvSpPr>
        <p:spPr>
          <a:xfrm>
            <a:off x="314796" y="6356349"/>
            <a:ext cx="2743200" cy="365125"/>
          </a:xfrm>
        </p:spPr>
        <p:txBody>
          <a:bodyPr/>
          <a:lstStyle>
            <a:lvl1pPr marL="0" marR="0" indent="0" algn="l" defTabSz="914400" rtl="0" eaLnBrk="1" fontAlgn="auto" latinLnBrk="1" hangingPunct="1">
              <a:lnSpc>
                <a:spcPct val="100000"/>
              </a:lnSpc>
              <a:spcBef>
                <a:spcPts val="0"/>
              </a:spcBef>
              <a:spcAft>
                <a:spcPts val="0"/>
              </a:spcAft>
              <a:buClrTx/>
              <a:buSzTx/>
              <a:buFontTx/>
              <a:buNone/>
              <a:tabLst/>
              <a:defRPr/>
            </a:lvl1pPr>
          </a:lstStyle>
          <a:p>
            <a:fld id="{F489DDFD-5B7B-4238-A50B-0AF5E281324A}" type="datetimeFigureOut">
              <a:rPr lang="ko-KR" altLang="en-US" smtClean="0"/>
              <a:pPr/>
              <a:t>2016-11-08</a:t>
            </a:fld>
            <a:endParaRPr lang="ko-KR" altLang="en-US" dirty="0"/>
          </a:p>
        </p:txBody>
      </p:sp>
      <p:sp>
        <p:nvSpPr>
          <p:cNvPr id="5" name="바닥글 개체 틀 4"/>
          <p:cNvSpPr>
            <a:spLocks noGrp="1"/>
          </p:cNvSpPr>
          <p:nvPr>
            <p:ph type="ftr" sz="quarter" idx="11"/>
          </p:nvPr>
        </p:nvSpPr>
        <p:spPr>
          <a:xfrm>
            <a:off x="3219449" y="6356350"/>
            <a:ext cx="5248275" cy="365125"/>
          </a:xfrm>
        </p:spPr>
        <p:txBody>
          <a:bodyPr/>
          <a:lstStyle/>
          <a:p>
            <a:r>
              <a:rPr lang="en-US" altLang="ko-KR" dirty="0" smtClean="0"/>
              <a:t>© Samsung Electronics</a:t>
            </a:r>
            <a:endParaRPr lang="ko-KR" altLang="en-US" dirty="0"/>
          </a:p>
        </p:txBody>
      </p:sp>
      <p:sp>
        <p:nvSpPr>
          <p:cNvPr id="6" name="슬라이드 번호 개체 틀 5"/>
          <p:cNvSpPr>
            <a:spLocks noGrp="1"/>
          </p:cNvSpPr>
          <p:nvPr>
            <p:ph type="sldNum" sz="quarter" idx="12"/>
          </p:nvPr>
        </p:nvSpPr>
        <p:spPr>
          <a:xfrm>
            <a:off x="9119432" y="6356349"/>
            <a:ext cx="2743200" cy="365125"/>
          </a:xfrm>
        </p:spPr>
        <p:txBody>
          <a:bodyPr/>
          <a:lstStyle/>
          <a:p>
            <a:r>
              <a:rPr lang="en-US" altLang="ko-KR" dirty="0" smtClean="0"/>
              <a:t>Page </a:t>
            </a:r>
            <a:fld id="{25F5DF48-2534-4513-BD43-E3E90888DDC1}" type="slidenum">
              <a:rPr lang="ko-KR" altLang="en-US" smtClean="0"/>
              <a:pPr/>
              <a:t>‹#›</a:t>
            </a:fld>
            <a:endParaRPr lang="ko-KR" altLang="en-US" dirty="0"/>
          </a:p>
        </p:txBody>
      </p:sp>
      <p:cxnSp>
        <p:nvCxnSpPr>
          <p:cNvPr id="8" name="직선 연결선 7"/>
          <p:cNvCxnSpPr/>
          <p:nvPr userDrawn="1"/>
        </p:nvCxnSpPr>
        <p:spPr>
          <a:xfrm>
            <a:off x="314796" y="1165310"/>
            <a:ext cx="11547836" cy="0"/>
          </a:xfrm>
          <a:prstGeom prst="line">
            <a:avLst/>
          </a:prstGeom>
          <a:ln w="254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pic>
        <p:nvPicPr>
          <p:cNvPr id="1026" name="Picture 2" descr="https://www.fineprintnyc.com/images/blog/samsung-logo/samsung-logo-history-7.jpg"/>
          <p:cNvPicPr>
            <a:picLocks noChangeAspect="1" noChangeArrowheads="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87036" y="-107412"/>
            <a:ext cx="1419225" cy="714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490030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831850" y="1709738"/>
            <a:ext cx="10515600" cy="2852737"/>
          </a:xfrm>
        </p:spPr>
        <p:txBody>
          <a:bodyPr anchor="b"/>
          <a:lstStyle>
            <a:lvl1pPr>
              <a:defRPr sz="6000"/>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p>
            <a:fld id="{F489DDFD-5B7B-4238-A50B-0AF5E281324A}" type="datetimeFigureOut">
              <a:rPr lang="ko-KR" altLang="en-US" smtClean="0"/>
              <a:t>2016-11-08</a:t>
            </a:fld>
            <a:endParaRPr lang="ko-KR" altLang="en-US"/>
          </a:p>
        </p:txBody>
      </p:sp>
      <p:sp>
        <p:nvSpPr>
          <p:cNvPr id="5" name="바닥글 개체 틀 4"/>
          <p:cNvSpPr>
            <a:spLocks noGrp="1"/>
          </p:cNvSpPr>
          <p:nvPr>
            <p:ph type="ftr" sz="quarter" idx="11"/>
          </p:nvPr>
        </p:nvSpPr>
        <p:spPr/>
        <p:txBody>
          <a:bodyPr/>
          <a:lstStyle/>
          <a:p>
            <a:r>
              <a:rPr lang="en-US" altLang="ko-KR" dirty="0" smtClean="0"/>
              <a:t>© Samsung Electronics</a:t>
            </a:r>
            <a:endParaRPr lang="ko-KR" altLang="en-US" smtClean="0"/>
          </a:p>
        </p:txBody>
      </p:sp>
      <p:sp>
        <p:nvSpPr>
          <p:cNvPr id="6" name="슬라이드 번호 개체 틀 5"/>
          <p:cNvSpPr>
            <a:spLocks noGrp="1"/>
          </p:cNvSpPr>
          <p:nvPr>
            <p:ph type="sldNum" sz="quarter" idx="12"/>
          </p:nvPr>
        </p:nvSpPr>
        <p:spPr/>
        <p:txBody>
          <a:bodyPr/>
          <a:lstStyle/>
          <a:p>
            <a:r>
              <a:rPr lang="en-US" altLang="ko-KR" dirty="0" smtClean="0"/>
              <a:t>Page </a:t>
            </a:r>
            <a:fld id="{25F5DF48-2534-4513-BD43-E3E90888DDC1}" type="slidenum">
              <a:rPr lang="ko-KR" altLang="en-US" smtClean="0"/>
              <a:pPr/>
              <a:t>‹#›</a:t>
            </a:fld>
            <a:endParaRPr lang="ko-KR" altLang="en-US" dirty="0"/>
          </a:p>
        </p:txBody>
      </p:sp>
    </p:spTree>
    <p:extLst>
      <p:ext uri="{BB962C8B-B14F-4D97-AF65-F5344CB8AC3E}">
        <p14:creationId xmlns:p14="http://schemas.microsoft.com/office/powerpoint/2010/main" val="413291596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a:xfrm>
            <a:off x="314796" y="365125"/>
            <a:ext cx="11547836" cy="800185"/>
          </a:xfrm>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314796" y="1344697"/>
            <a:ext cx="5705004" cy="4832266"/>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6172200" y="1344697"/>
            <a:ext cx="5690432" cy="4832266"/>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a:xfrm>
            <a:off x="314796" y="6356350"/>
            <a:ext cx="3266604" cy="365125"/>
          </a:xfrm>
        </p:spPr>
        <p:txBody>
          <a:bodyPr/>
          <a:lstStyle/>
          <a:p>
            <a:fld id="{F489DDFD-5B7B-4238-A50B-0AF5E281324A}" type="datetimeFigureOut">
              <a:rPr lang="ko-KR" altLang="en-US" smtClean="0"/>
              <a:t>2016-11-08</a:t>
            </a:fld>
            <a:endParaRPr lang="ko-KR" altLang="en-US"/>
          </a:p>
        </p:txBody>
      </p:sp>
      <p:sp>
        <p:nvSpPr>
          <p:cNvPr id="6" name="바닥글 개체 틀 5"/>
          <p:cNvSpPr>
            <a:spLocks noGrp="1"/>
          </p:cNvSpPr>
          <p:nvPr>
            <p:ph type="ftr" sz="quarter" idx="11"/>
          </p:nvPr>
        </p:nvSpPr>
        <p:spPr/>
        <p:txBody>
          <a:bodyPr/>
          <a:lstStyle/>
          <a:p>
            <a:r>
              <a:rPr lang="en-US" altLang="ko-KR" dirty="0" smtClean="0"/>
              <a:t>© Samsung Electronics</a:t>
            </a:r>
            <a:endParaRPr lang="ko-KR" altLang="en-US" smtClean="0"/>
          </a:p>
        </p:txBody>
      </p:sp>
      <p:sp>
        <p:nvSpPr>
          <p:cNvPr id="7" name="슬라이드 번호 개체 틀 6"/>
          <p:cNvSpPr>
            <a:spLocks noGrp="1"/>
          </p:cNvSpPr>
          <p:nvPr>
            <p:ph type="sldNum" sz="quarter" idx="12"/>
          </p:nvPr>
        </p:nvSpPr>
        <p:spPr>
          <a:xfrm>
            <a:off x="8610600" y="6356350"/>
            <a:ext cx="3252032" cy="365125"/>
          </a:xfrm>
        </p:spPr>
        <p:txBody>
          <a:bodyPr/>
          <a:lstStyle/>
          <a:p>
            <a:r>
              <a:rPr lang="ko-KR" altLang="en-US" smtClean="0"/>
              <a:t> </a:t>
            </a:r>
            <a:r>
              <a:rPr lang="en-US" altLang="ko-KR" dirty="0" smtClean="0"/>
              <a:t>Page </a:t>
            </a:r>
            <a:fld id="{25F5DF48-2534-4513-BD43-E3E90888DDC1}" type="slidenum">
              <a:rPr lang="ko-KR" altLang="en-US" smtClean="0"/>
              <a:pPr/>
              <a:t>‹#›</a:t>
            </a:fld>
            <a:endParaRPr lang="ko-KR" altLang="en-US" dirty="0"/>
          </a:p>
        </p:txBody>
      </p:sp>
      <p:cxnSp>
        <p:nvCxnSpPr>
          <p:cNvPr id="8" name="직선 연결선 7"/>
          <p:cNvCxnSpPr/>
          <p:nvPr userDrawn="1"/>
        </p:nvCxnSpPr>
        <p:spPr>
          <a:xfrm>
            <a:off x="314796" y="1165310"/>
            <a:ext cx="11547836" cy="0"/>
          </a:xfrm>
          <a:prstGeom prst="line">
            <a:avLst/>
          </a:prstGeom>
          <a:ln w="2540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pic>
        <p:nvPicPr>
          <p:cNvPr id="9" name="Picture 2" descr="https://www.fineprintnyc.com/images/blog/samsung-logo/samsung-logo-history-7.jpg"/>
          <p:cNvPicPr>
            <a:picLocks noChangeAspect="1" noChangeArrowheads="1"/>
          </p:cNvPicPr>
          <p:nvPr userDrawn="1"/>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87036" y="-107412"/>
            <a:ext cx="1419225" cy="7145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410478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날짜 개체 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accent5">
                    <a:lumMod val="75000"/>
                  </a:schemeClr>
                </a:solidFill>
              </a:defRPr>
            </a:lvl1pPr>
          </a:lstStyle>
          <a:p>
            <a:fld id="{F489DDFD-5B7B-4238-A50B-0AF5E281324A}" type="datetimeFigureOut">
              <a:rPr lang="ko-KR" altLang="en-US" smtClean="0"/>
              <a:pPr/>
              <a:t>2016-11-08</a:t>
            </a:fld>
            <a:endParaRPr lang="ko-KR" altLang="en-US" dirty="0"/>
          </a:p>
        </p:txBody>
      </p:sp>
      <p:sp>
        <p:nvSpPr>
          <p:cNvPr id="5" name="바닥글 개체 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accent5">
                    <a:lumMod val="75000"/>
                  </a:schemeClr>
                </a:solidFill>
              </a:defRPr>
            </a:lvl1pPr>
          </a:lstStyle>
          <a:p>
            <a:r>
              <a:rPr lang="en-US" altLang="ko-KR" dirty="0" smtClean="0"/>
              <a:t>Samsung Electronics</a:t>
            </a:r>
            <a:endParaRPr lang="ko-KR" altLang="en-US" dirty="0"/>
          </a:p>
        </p:txBody>
      </p:sp>
      <p:sp>
        <p:nvSpPr>
          <p:cNvPr id="6" name="슬라이드 번호 개체 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accent5">
                    <a:lumMod val="75000"/>
                  </a:schemeClr>
                </a:solidFill>
              </a:defRPr>
            </a:lvl1pPr>
          </a:lstStyle>
          <a:p>
            <a:r>
              <a:rPr lang="ko-KR" altLang="en-US" dirty="0" smtClean="0"/>
              <a:t> </a:t>
            </a:r>
            <a:r>
              <a:rPr lang="en-US" altLang="ko-KR" dirty="0" smtClean="0"/>
              <a:t>Page </a:t>
            </a:r>
            <a:fld id="{25F5DF48-2534-4513-BD43-E3E90888DDC1}" type="slidenum">
              <a:rPr lang="ko-KR" altLang="en-US" smtClean="0"/>
              <a:pPr/>
              <a:t>‹#›</a:t>
            </a:fld>
            <a:endParaRPr lang="ko-KR" altLang="en-US" dirty="0"/>
          </a:p>
        </p:txBody>
      </p:sp>
    </p:spTree>
    <p:extLst>
      <p:ext uri="{BB962C8B-B14F-4D97-AF65-F5344CB8AC3E}">
        <p14:creationId xmlns:p14="http://schemas.microsoft.com/office/powerpoint/2010/main" val="1106384162"/>
      </p:ext>
    </p:extLst>
  </p:cSld>
  <p:clrMap bg1="lt1" tx1="dk1" bg2="lt2" tx2="dk2" accent1="accent1" accent2="accent2" accent3="accent3" accent4="accent4" accent5="accent5" accent6="accent6" hlink="hlink" folHlink="folHlink"/>
  <p:sldLayoutIdLst>
    <p:sldLayoutId id="2147483649" r:id="rId1"/>
    <p:sldLayoutId id="2147483653" r:id="rId2"/>
    <p:sldLayoutId id="2147483650" r:id="rId3"/>
    <p:sldLayoutId id="2147483651" r:id="rId4"/>
    <p:sldLayoutId id="2147483652" r:id="rId5"/>
  </p:sldLayoutIdLst>
  <p:timing>
    <p:tnLst>
      <p:par>
        <p:cTn id="1" dur="indefinite" restart="never" nodeType="tmRoot"/>
      </p:par>
    </p:tnLst>
  </p:timing>
  <p:txStyles>
    <p:titleStyle>
      <a:lvl1pPr algn="l" defTabSz="914400" rtl="0" eaLnBrk="1" latinLnBrk="1" hangingPunct="1">
        <a:lnSpc>
          <a:spcPct val="90000"/>
        </a:lnSpc>
        <a:spcBef>
          <a:spcPct val="0"/>
        </a:spcBef>
        <a:buNone/>
        <a:defRPr sz="4400" kern="1200">
          <a:solidFill>
            <a:schemeClr val="accent5">
              <a:lumMod val="75000"/>
            </a:schemeClr>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accent5">
              <a:lumMod val="75000"/>
            </a:schemeClr>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accent5">
              <a:lumMod val="75000"/>
            </a:schemeClr>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accent5">
              <a:lumMod val="75000"/>
            </a:schemeClr>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3.emf"/><Relationship Id="rId5" Type="http://schemas.openxmlformats.org/officeDocument/2006/relationships/package" Target="../embeddings/Microsoft_Visio____1.vsdx"/><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796834" y="1122363"/>
            <a:ext cx="10855235" cy="2387600"/>
          </a:xfrm>
        </p:spPr>
        <p:txBody>
          <a:bodyPr>
            <a:normAutofit fontScale="90000"/>
          </a:bodyPr>
          <a:lstStyle/>
          <a:p>
            <a:r>
              <a:rPr lang="en-US" altLang="ko-KR" b="1" dirty="0" smtClean="0"/>
              <a:t>Asymmetric </a:t>
            </a:r>
            <a:r>
              <a:rPr lang="en-US" altLang="ko-KR" b="1" dirty="0" err="1" smtClean="0"/>
              <a:t>QoS</a:t>
            </a:r>
            <a:r>
              <a:rPr lang="en-US" altLang="ko-KR" b="1" dirty="0" smtClean="0"/>
              <a:t/>
            </a:r>
            <a:br>
              <a:rPr lang="en-US" altLang="ko-KR" b="1" dirty="0" smtClean="0"/>
            </a:br>
            <a:r>
              <a:rPr lang="en-US" altLang="ko-KR" sz="4800" b="1" dirty="0" smtClean="0"/>
              <a:t/>
            </a:r>
            <a:br>
              <a:rPr lang="en-US" altLang="ko-KR" sz="4800" b="1" dirty="0" smtClean="0"/>
            </a:br>
            <a:r>
              <a:rPr lang="en-US" altLang="ko-KR" sz="4000" b="1" dirty="0" smtClean="0"/>
              <a:t>: Extending Reflective </a:t>
            </a:r>
            <a:r>
              <a:rPr lang="en-US" altLang="ko-KR" sz="4000" b="1" dirty="0" err="1" smtClean="0"/>
              <a:t>QoS</a:t>
            </a:r>
            <a:r>
              <a:rPr lang="en-US" altLang="ko-KR" sz="4000" b="1" dirty="0" smtClean="0"/>
              <a:t> scheme</a:t>
            </a:r>
            <a:br>
              <a:rPr lang="en-US" altLang="ko-KR" sz="4000" b="1" dirty="0" smtClean="0"/>
            </a:br>
            <a:r>
              <a:rPr lang="en-US" altLang="ko-KR" sz="4000" b="1" dirty="0" smtClean="0"/>
              <a:t>to support Asymmetric </a:t>
            </a:r>
            <a:r>
              <a:rPr lang="en-US" altLang="ko-KR" sz="4000" b="1" dirty="0" err="1" smtClean="0"/>
              <a:t>QoS</a:t>
            </a:r>
            <a:endParaRPr lang="ko-KR" altLang="en-US" sz="4800" b="1"/>
          </a:p>
        </p:txBody>
      </p:sp>
      <p:sp>
        <p:nvSpPr>
          <p:cNvPr id="3" name="부제목 2"/>
          <p:cNvSpPr>
            <a:spLocks noGrp="1"/>
          </p:cNvSpPr>
          <p:nvPr>
            <p:ph type="subTitle" idx="1"/>
          </p:nvPr>
        </p:nvSpPr>
        <p:spPr>
          <a:xfrm>
            <a:off x="1481470" y="4101768"/>
            <a:ext cx="9144000" cy="1655762"/>
          </a:xfrm>
        </p:spPr>
        <p:txBody>
          <a:bodyPr/>
          <a:lstStyle/>
          <a:p>
            <a:r>
              <a:rPr lang="en-US" altLang="ko-KR" dirty="0" err="1" smtClean="0"/>
              <a:t>Jicheol</a:t>
            </a:r>
            <a:r>
              <a:rPr lang="en-US" altLang="ko-KR" dirty="0" smtClean="0"/>
              <a:t> Lee</a:t>
            </a:r>
          </a:p>
          <a:p>
            <a:r>
              <a:rPr lang="en-US" altLang="ko-KR" dirty="0" smtClean="0"/>
              <a:t>2016. 11. 08</a:t>
            </a:r>
          </a:p>
          <a:p>
            <a:r>
              <a:rPr lang="en-US" altLang="ko-KR" dirty="0" smtClean="0"/>
              <a:t>Samsung Electronics</a:t>
            </a:r>
            <a:endParaRPr lang="ko-KR" altLang="en-US"/>
          </a:p>
        </p:txBody>
      </p:sp>
    </p:spTree>
    <p:extLst>
      <p:ext uri="{BB962C8B-B14F-4D97-AF65-F5344CB8AC3E}">
        <p14:creationId xmlns:p14="http://schemas.microsoft.com/office/powerpoint/2010/main" val="28208188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sz="3200" dirty="0" smtClean="0"/>
              <a:t>Proposed Interim agreement</a:t>
            </a:r>
            <a:endParaRPr lang="ko-KR" altLang="en-US" sz="3200"/>
          </a:p>
        </p:txBody>
      </p:sp>
      <p:sp>
        <p:nvSpPr>
          <p:cNvPr id="3" name="내용 개체 틀 2"/>
          <p:cNvSpPr>
            <a:spLocks noGrp="1"/>
          </p:cNvSpPr>
          <p:nvPr>
            <p:ph idx="1"/>
          </p:nvPr>
        </p:nvSpPr>
        <p:spPr>
          <a:xfrm>
            <a:off x="320510" y="1404594"/>
            <a:ext cx="11547837" cy="1624933"/>
          </a:xfrm>
        </p:spPr>
        <p:txBody>
          <a:bodyPr>
            <a:normAutofit lnSpcReduction="10000"/>
          </a:bodyPr>
          <a:lstStyle/>
          <a:p>
            <a:pPr marL="0" indent="0">
              <a:buNone/>
            </a:pPr>
            <a:r>
              <a:rPr lang="en-GB" altLang="ko-KR" dirty="0" smtClean="0"/>
              <a:t>17</a:t>
            </a:r>
            <a:r>
              <a:rPr lang="en-GB" altLang="ko-KR" dirty="0"/>
              <a:t>. An identifier for the </a:t>
            </a:r>
            <a:r>
              <a:rPr lang="en-GB" altLang="ko-KR" dirty="0" err="1"/>
              <a:t>QoS</a:t>
            </a:r>
            <a:r>
              <a:rPr lang="en-GB" altLang="ko-KR" dirty="0"/>
              <a:t> Flow (which is also used as NG3 marking </a:t>
            </a:r>
            <a:r>
              <a:rPr lang="en-GB" altLang="ko-KR" dirty="0" smtClean="0"/>
              <a:t>value) </a:t>
            </a:r>
            <a:r>
              <a:rPr lang="en-GB" altLang="ko-KR" dirty="0"/>
              <a:t>indicates either an uplink </a:t>
            </a:r>
            <a:r>
              <a:rPr lang="en-GB" altLang="ko-KR" dirty="0" err="1"/>
              <a:t>QoS</a:t>
            </a:r>
            <a:r>
              <a:rPr lang="en-GB" altLang="ko-KR" dirty="0"/>
              <a:t> profile, downlink </a:t>
            </a:r>
            <a:r>
              <a:rPr lang="en-GB" altLang="ko-KR" dirty="0" err="1"/>
              <a:t>QoS</a:t>
            </a:r>
            <a:r>
              <a:rPr lang="en-GB" altLang="ko-KR" dirty="0"/>
              <a:t> profile or both where the uplink and the downlink </a:t>
            </a:r>
            <a:r>
              <a:rPr lang="en-GB" altLang="ko-KR" dirty="0" err="1"/>
              <a:t>QoS</a:t>
            </a:r>
            <a:r>
              <a:rPr lang="en-GB" altLang="ko-KR" dirty="0"/>
              <a:t> profile have different </a:t>
            </a:r>
            <a:r>
              <a:rPr lang="en-GB" altLang="ko-KR" dirty="0" err="1"/>
              <a:t>QoS</a:t>
            </a:r>
            <a:r>
              <a:rPr lang="en-GB" altLang="ko-KR" dirty="0"/>
              <a:t> characteristics</a:t>
            </a:r>
            <a:r>
              <a:rPr lang="en-GB" altLang="ko-KR" dirty="0" smtClean="0"/>
              <a:t>.</a:t>
            </a:r>
          </a:p>
          <a:p>
            <a:pPr marL="0" indent="0">
              <a:buNone/>
            </a:pPr>
            <a:endParaRPr lang="ko-KR" altLang="ko-KR" dirty="0"/>
          </a:p>
        </p:txBody>
      </p:sp>
    </p:spTree>
    <p:extLst>
      <p:ext uri="{BB962C8B-B14F-4D97-AF65-F5344CB8AC3E}">
        <p14:creationId xmlns:p14="http://schemas.microsoft.com/office/powerpoint/2010/main" val="8828488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sz="3600" dirty="0" smtClean="0"/>
              <a:t>[FYI] Interim agreement of Reflective </a:t>
            </a:r>
            <a:r>
              <a:rPr lang="en-US" altLang="ko-KR" sz="3600" dirty="0" err="1" smtClean="0"/>
              <a:t>QoS</a:t>
            </a:r>
            <a:r>
              <a:rPr lang="en-US" altLang="ko-KR" sz="3600" dirty="0" smtClean="0"/>
              <a:t> </a:t>
            </a:r>
            <a:r>
              <a:rPr lang="en-US" altLang="ko-KR" sz="3200" dirty="0" smtClean="0"/>
              <a:t>[TS23.799]</a:t>
            </a:r>
            <a:endParaRPr lang="ko-KR" altLang="en-US" sz="4000"/>
          </a:p>
        </p:txBody>
      </p:sp>
      <p:sp>
        <p:nvSpPr>
          <p:cNvPr id="3" name="내용 개체 틀 2"/>
          <p:cNvSpPr>
            <a:spLocks noGrp="1"/>
          </p:cNvSpPr>
          <p:nvPr>
            <p:ph idx="1"/>
          </p:nvPr>
        </p:nvSpPr>
        <p:spPr/>
        <p:txBody>
          <a:bodyPr/>
          <a:lstStyle/>
          <a:p>
            <a:r>
              <a:rPr lang="x-none" altLang="ko-KR" dirty="0"/>
              <a:t>1a</a:t>
            </a:r>
            <a:r>
              <a:rPr lang="en-GB" altLang="ko-KR" dirty="0"/>
              <a:t>.	</a:t>
            </a:r>
            <a:r>
              <a:rPr lang="x-none" altLang="ko-KR" dirty="0"/>
              <a:t>Support Reflective QoS over RAN under control of the network. </a:t>
            </a:r>
            <a:endParaRPr lang="en-US" altLang="ko-KR" dirty="0"/>
          </a:p>
          <a:p>
            <a:pPr lvl="1"/>
            <a:r>
              <a:rPr lang="x-none" altLang="ko-KR" dirty="0"/>
              <a:t>The network decides on the QoS to apply on the DL traffic and the UE reflects the DL QoS to the associated UL traffic. </a:t>
            </a:r>
            <a:endParaRPr lang="en-US" altLang="ko-KR" dirty="0"/>
          </a:p>
          <a:p>
            <a:pPr lvl="1"/>
            <a:r>
              <a:rPr lang="x-none" altLang="ko-KR" i="1" dirty="0"/>
              <a:t>When the UE receives a DL packet for which reflective QoS should be applied, the UE creates a new derived QoS rule. </a:t>
            </a:r>
            <a:endParaRPr lang="en-US" altLang="ko-KR" i="1" dirty="0"/>
          </a:p>
          <a:p>
            <a:pPr lvl="1"/>
            <a:r>
              <a:rPr lang="x-none" altLang="ko-KR" dirty="0"/>
              <a:t>The packet filter in the derived QoS rule is derived from the </a:t>
            </a:r>
            <a:r>
              <a:rPr lang="en-US" altLang="ko-KR" dirty="0"/>
              <a:t>(i.e. the header of the) </a:t>
            </a:r>
            <a:r>
              <a:rPr lang="x-none" altLang="ko-KR" dirty="0"/>
              <a:t>DL packet. </a:t>
            </a:r>
            <a:endParaRPr lang="en-US" altLang="ko-KR" dirty="0"/>
          </a:p>
          <a:p>
            <a:pPr lvl="1"/>
            <a:r>
              <a:rPr lang="x-none" altLang="ko-KR" dirty="0"/>
              <a:t>For traffic that is subject to Reflective QoS the UL packet gets the same QoS treatment as the reflected DL packet. </a:t>
            </a:r>
            <a:endParaRPr lang="en-US" altLang="ko-KR" dirty="0"/>
          </a:p>
          <a:p>
            <a:pPr lvl="1"/>
            <a:r>
              <a:rPr lang="x-none" altLang="ko-KR" dirty="0"/>
              <a:t>It shall be possible to apply Reflective QoS and non-reflective QoS on the same PDU session.</a:t>
            </a:r>
            <a:r>
              <a:rPr lang="en-GB" altLang="ko-KR" dirty="0"/>
              <a:t> </a:t>
            </a:r>
          </a:p>
          <a:p>
            <a:r>
              <a:rPr lang="x-none" altLang="ko-KR" dirty="0"/>
              <a:t>1b</a:t>
            </a:r>
            <a:r>
              <a:rPr lang="en-GB" altLang="ko-KR" dirty="0"/>
              <a:t>	</a:t>
            </a:r>
            <a:r>
              <a:rPr lang="x-none" altLang="ko-KR" dirty="0"/>
              <a:t>Reflective QoS can be used for non-GBR service data flows.</a:t>
            </a:r>
            <a:endParaRPr lang="en-US" altLang="ko-KR" dirty="0"/>
          </a:p>
        </p:txBody>
      </p:sp>
    </p:spTree>
    <p:extLst>
      <p:ext uri="{BB962C8B-B14F-4D97-AF65-F5344CB8AC3E}">
        <p14:creationId xmlns:p14="http://schemas.microsoft.com/office/powerpoint/2010/main" val="14727872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fontScale="90000"/>
          </a:bodyPr>
          <a:lstStyle/>
          <a:p>
            <a:r>
              <a:rPr lang="en-US" altLang="ko-KR" sz="3600" dirty="0" smtClean="0"/>
              <a:t>[FYI] Reflective </a:t>
            </a:r>
            <a:r>
              <a:rPr lang="en-US" altLang="ko-KR" sz="3600" dirty="0" err="1" smtClean="0"/>
              <a:t>QoS</a:t>
            </a:r>
            <a:r>
              <a:rPr lang="en-US" altLang="ko-KR" sz="3600" dirty="0" smtClean="0"/>
              <a:t> in Fixed Broadband Access</a:t>
            </a:r>
            <a:r>
              <a:rPr lang="en-US" altLang="ko-KR" sz="4000" dirty="0" smtClean="0"/>
              <a:t> </a:t>
            </a:r>
            <a:r>
              <a:rPr lang="en-US" altLang="ko-KR" sz="2700" dirty="0" smtClean="0"/>
              <a:t>[TS23.139 6.3.3]</a:t>
            </a:r>
            <a:endParaRPr lang="ko-KR" altLang="en-US" sz="4900"/>
          </a:p>
        </p:txBody>
      </p:sp>
      <p:sp>
        <p:nvSpPr>
          <p:cNvPr id="3" name="내용 개체 틀 2"/>
          <p:cNvSpPr>
            <a:spLocks noGrp="1"/>
          </p:cNvSpPr>
          <p:nvPr>
            <p:ph idx="1"/>
          </p:nvPr>
        </p:nvSpPr>
        <p:spPr/>
        <p:txBody>
          <a:bodyPr>
            <a:normAutofit fontScale="85000" lnSpcReduction="10000"/>
          </a:bodyPr>
          <a:lstStyle/>
          <a:p>
            <a:r>
              <a:rPr lang="en-GB" altLang="ko-KR" dirty="0"/>
              <a:t>Some clarifications to the function of reflective </a:t>
            </a:r>
            <a:r>
              <a:rPr lang="en-GB" altLang="ko-KR" dirty="0" err="1"/>
              <a:t>QoS</a:t>
            </a:r>
            <a:r>
              <a:rPr lang="en-GB" altLang="ko-KR" dirty="0"/>
              <a:t> in the UE (this describes only the logical function for the reflective </a:t>
            </a:r>
            <a:r>
              <a:rPr lang="en-GB" altLang="ko-KR" dirty="0" err="1"/>
              <a:t>QoS</a:t>
            </a:r>
            <a:r>
              <a:rPr lang="en-GB" altLang="ko-KR" dirty="0"/>
              <a:t> marking, the implementation might be differently):</a:t>
            </a:r>
            <a:endParaRPr lang="ko-KR" altLang="ko-KR"/>
          </a:p>
          <a:p>
            <a:pPr lvl="1"/>
            <a:r>
              <a:rPr lang="en-GB" altLang="ko-KR" dirty="0" smtClean="0"/>
              <a:t>For </a:t>
            </a:r>
            <a:r>
              <a:rPr lang="en-GB" altLang="ko-KR" dirty="0"/>
              <a:t>each incoming downlink IP packet the UE checks if a DSCP marking rule for the n-tuple of this IP packet exists. If the rule does not exist, then a new marking rule is added. Otherwise, the DSCP value and the time stamp for this marking rule are set.</a:t>
            </a:r>
            <a:endParaRPr lang="ko-KR" altLang="ko-KR"/>
          </a:p>
          <a:p>
            <a:pPr lvl="1"/>
            <a:r>
              <a:rPr lang="en-GB" altLang="ko-KR" b="1" u="sng" dirty="0" smtClean="0"/>
              <a:t>The </a:t>
            </a:r>
            <a:r>
              <a:rPr lang="en-GB" altLang="ko-KR" b="1" u="sng" dirty="0"/>
              <a:t>uplink n-tuple in each marking rule is made from the downlink n-tuple of that rule by swapping address (and port) destination and source.</a:t>
            </a:r>
            <a:endParaRPr lang="ko-KR" altLang="ko-KR" b="1" u="sng"/>
          </a:p>
          <a:p>
            <a:pPr lvl="1"/>
            <a:r>
              <a:rPr lang="en-GB" altLang="ko-KR" dirty="0" smtClean="0"/>
              <a:t>For </a:t>
            </a:r>
            <a:r>
              <a:rPr lang="en-GB" altLang="ko-KR" dirty="0"/>
              <a:t>each outgoing IP packet the UE checks if a marking rule for this IP packet exists. If the n-tuple of the packet matches the uplink n-tuple of a marking rule, then the </a:t>
            </a:r>
            <a:r>
              <a:rPr lang="en-GB" altLang="ko-KR" b="1" u="sng" dirty="0"/>
              <a:t>DSCP value </a:t>
            </a:r>
            <a:r>
              <a:rPr lang="en-GB" altLang="ko-KR" dirty="0"/>
              <a:t>of the packet is set to the DSCP value of that marking rule. The time stamp for that rule is set.</a:t>
            </a:r>
            <a:endParaRPr lang="ko-KR" altLang="ko-KR"/>
          </a:p>
          <a:p>
            <a:pPr lvl="1"/>
            <a:r>
              <a:rPr lang="en-GB" altLang="ko-KR" dirty="0" smtClean="0"/>
              <a:t>For </a:t>
            </a:r>
            <a:r>
              <a:rPr lang="en-GB" altLang="ko-KR" dirty="0"/>
              <a:t>tunnelled scenarios, the n-tuples correspond to the n-tuples of the inner header of the packet. In all scenarios, the DSCP value of the marking rule is the DSCP value of the outer header of the packet. This in both downlink and uplink direction.</a:t>
            </a:r>
            <a:endParaRPr lang="ko-KR" altLang="ko-KR"/>
          </a:p>
          <a:p>
            <a:pPr lvl="1"/>
            <a:r>
              <a:rPr lang="en-GB" altLang="ko-KR" dirty="0" smtClean="0"/>
              <a:t>A </a:t>
            </a:r>
            <a:r>
              <a:rPr lang="en-GB" altLang="ko-KR" dirty="0"/>
              <a:t>marking rule is removed when a certain period of time has passed since the time stamp.</a:t>
            </a:r>
            <a:endParaRPr lang="ko-KR" altLang="ko-KR"/>
          </a:p>
          <a:p>
            <a:pPr lvl="1"/>
            <a:r>
              <a:rPr lang="en-GB" altLang="ko-KR" dirty="0" smtClean="0"/>
              <a:t>The </a:t>
            </a:r>
            <a:r>
              <a:rPr lang="en-GB" altLang="ko-KR" dirty="0"/>
              <a:t>function of reflective </a:t>
            </a:r>
            <a:r>
              <a:rPr lang="en-GB" altLang="ko-KR" dirty="0" err="1"/>
              <a:t>QoS</a:t>
            </a:r>
            <a:r>
              <a:rPr lang="en-GB" altLang="ko-KR" dirty="0"/>
              <a:t> will overwrite DSCP markings set by the UE application.</a:t>
            </a:r>
            <a:endParaRPr lang="ko-KR" altLang="ko-KR"/>
          </a:p>
          <a:p>
            <a:endParaRPr lang="ko-KR" altLang="en-US" dirty="0"/>
          </a:p>
        </p:txBody>
      </p:sp>
    </p:spTree>
    <p:extLst>
      <p:ext uri="{BB962C8B-B14F-4D97-AF65-F5344CB8AC3E}">
        <p14:creationId xmlns:p14="http://schemas.microsoft.com/office/powerpoint/2010/main" val="1799332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Table of Contents</a:t>
            </a:r>
            <a:endParaRPr lang="ko-KR" altLang="en-US" dirty="0"/>
          </a:p>
        </p:txBody>
      </p:sp>
      <p:sp>
        <p:nvSpPr>
          <p:cNvPr id="3" name="내용 개체 틀 2"/>
          <p:cNvSpPr>
            <a:spLocks noGrp="1"/>
          </p:cNvSpPr>
          <p:nvPr>
            <p:ph idx="10"/>
          </p:nvPr>
        </p:nvSpPr>
        <p:spPr>
          <a:xfrm>
            <a:off x="2736232" y="1953491"/>
            <a:ext cx="9086313" cy="3997366"/>
          </a:xfrm>
        </p:spPr>
        <p:txBody>
          <a:bodyPr>
            <a:noAutofit/>
          </a:bodyPr>
          <a:lstStyle/>
          <a:p>
            <a:pPr>
              <a:lnSpc>
                <a:spcPct val="100000"/>
              </a:lnSpc>
            </a:pPr>
            <a:r>
              <a:rPr lang="en-US" altLang="ko-KR" dirty="0" smtClean="0"/>
              <a:t>Motivation</a:t>
            </a:r>
          </a:p>
          <a:p>
            <a:pPr>
              <a:lnSpc>
                <a:spcPct val="100000"/>
              </a:lnSpc>
            </a:pPr>
            <a:r>
              <a:rPr lang="en-US" altLang="ko-KR" dirty="0" smtClean="0"/>
              <a:t>Understanding Reflective </a:t>
            </a:r>
            <a:r>
              <a:rPr lang="en-US" altLang="ko-KR" dirty="0" err="1" smtClean="0"/>
              <a:t>QoS</a:t>
            </a:r>
            <a:r>
              <a:rPr lang="en-US" altLang="ko-KR" dirty="0" smtClean="0"/>
              <a:t> (RQ)</a:t>
            </a:r>
          </a:p>
          <a:p>
            <a:pPr>
              <a:lnSpc>
                <a:spcPct val="100000"/>
              </a:lnSpc>
            </a:pPr>
            <a:r>
              <a:rPr lang="en-US" altLang="ko-KR" dirty="0" smtClean="0"/>
              <a:t>Proposal: Extending RQ for Asymmetric </a:t>
            </a:r>
            <a:r>
              <a:rPr lang="en-US" altLang="ko-KR" dirty="0" err="1" smtClean="0"/>
              <a:t>QoS</a:t>
            </a:r>
            <a:endParaRPr lang="en-US" altLang="ko-KR" dirty="0" smtClean="0"/>
          </a:p>
          <a:p>
            <a:pPr>
              <a:lnSpc>
                <a:spcPct val="100000"/>
              </a:lnSpc>
            </a:pPr>
            <a:r>
              <a:rPr lang="en-US" altLang="ko-KR" dirty="0"/>
              <a:t>Example </a:t>
            </a:r>
            <a:r>
              <a:rPr lang="en-US" altLang="ko-KR" dirty="0" smtClean="0"/>
              <a:t>Scenarios:</a:t>
            </a:r>
          </a:p>
          <a:p>
            <a:pPr marL="0" indent="0">
              <a:lnSpc>
                <a:spcPct val="100000"/>
              </a:lnSpc>
              <a:buNone/>
            </a:pPr>
            <a:r>
              <a:rPr lang="en-US" altLang="ko-KR" dirty="0"/>
              <a:t> </a:t>
            </a:r>
            <a:r>
              <a:rPr lang="en-US" altLang="ko-KR" dirty="0" smtClean="0"/>
              <a:t>   1) Person Live Broadcast, 2) Over-The-Top Video</a:t>
            </a:r>
            <a:endParaRPr lang="en-US" altLang="ko-KR" dirty="0"/>
          </a:p>
          <a:p>
            <a:pPr marL="0" indent="0">
              <a:lnSpc>
                <a:spcPct val="100000"/>
              </a:lnSpc>
              <a:buNone/>
            </a:pPr>
            <a:r>
              <a:rPr lang="en-US" altLang="ko-KR" dirty="0" smtClean="0"/>
              <a:t>5. Solution evaluation</a:t>
            </a:r>
          </a:p>
          <a:p>
            <a:pPr marL="0" indent="0">
              <a:lnSpc>
                <a:spcPct val="100000"/>
              </a:lnSpc>
              <a:buNone/>
            </a:pPr>
            <a:r>
              <a:rPr lang="en-US" altLang="ko-KR" dirty="0" smtClean="0"/>
              <a:t>6. Proposed Interim Agreement</a:t>
            </a:r>
            <a:endParaRPr lang="en-US" altLang="ko-KR" sz="1600" dirty="0"/>
          </a:p>
          <a:p>
            <a:pPr>
              <a:lnSpc>
                <a:spcPct val="100000"/>
              </a:lnSpc>
            </a:pPr>
            <a:endParaRPr lang="en-US" altLang="ko-KR" sz="1600" dirty="0" smtClean="0"/>
          </a:p>
          <a:p>
            <a:pPr>
              <a:lnSpc>
                <a:spcPct val="100000"/>
              </a:lnSpc>
            </a:pPr>
            <a:endParaRPr lang="ko-KR" altLang="en-US" sz="1600" dirty="0"/>
          </a:p>
        </p:txBody>
      </p:sp>
    </p:spTree>
    <p:extLst>
      <p:ext uri="{BB962C8B-B14F-4D97-AF65-F5344CB8AC3E}">
        <p14:creationId xmlns:p14="http://schemas.microsoft.com/office/powerpoint/2010/main" val="26477106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sz="3600" dirty="0" smtClean="0"/>
              <a:t>Motivation</a:t>
            </a:r>
            <a:endParaRPr lang="ko-KR" altLang="en-US" sz="3600"/>
          </a:p>
        </p:txBody>
      </p:sp>
      <p:sp>
        <p:nvSpPr>
          <p:cNvPr id="3" name="내용 개체 틀 2"/>
          <p:cNvSpPr>
            <a:spLocks noGrp="1"/>
          </p:cNvSpPr>
          <p:nvPr>
            <p:ph idx="1"/>
          </p:nvPr>
        </p:nvSpPr>
        <p:spPr>
          <a:xfrm>
            <a:off x="320510" y="1404594"/>
            <a:ext cx="11547837" cy="4943955"/>
          </a:xfrm>
        </p:spPr>
        <p:txBody>
          <a:bodyPr>
            <a:noAutofit/>
          </a:bodyPr>
          <a:lstStyle/>
          <a:p>
            <a:pPr hangingPunct="0"/>
            <a:r>
              <a:rPr lang="en-GB" altLang="ko-KR" sz="2000" dirty="0"/>
              <a:t>Various OTT applications have different traffic characteristics. </a:t>
            </a:r>
            <a:endParaRPr lang="en-GB" altLang="ko-KR" sz="2000" dirty="0" smtClean="0"/>
          </a:p>
          <a:p>
            <a:pPr lvl="1" hangingPunct="0"/>
            <a:r>
              <a:rPr lang="en-GB" altLang="ko-KR" sz="1600" dirty="0" smtClean="0"/>
              <a:t>For </a:t>
            </a:r>
            <a:r>
              <a:rPr lang="en-GB" altLang="ko-KR" sz="1600" dirty="0"/>
              <a:t>example, person live broadcasting application requires high uplink data rate and low latency while less downlink data rate requirement. </a:t>
            </a:r>
            <a:endParaRPr lang="en-GB" altLang="ko-KR" sz="1600" dirty="0" smtClean="0"/>
          </a:p>
          <a:p>
            <a:pPr lvl="1" hangingPunct="0"/>
            <a:r>
              <a:rPr lang="en-GB" altLang="ko-KR" sz="1600" dirty="0" smtClean="0"/>
              <a:t>Conversely</a:t>
            </a:r>
            <a:r>
              <a:rPr lang="en-GB" altLang="ko-KR" sz="1600" dirty="0"/>
              <a:t>, the OTT HTTP video streaming service requires high downlink data rate while requiring low uplink data rate.</a:t>
            </a:r>
            <a:endParaRPr lang="ko-KR" altLang="ko-KR" sz="1600"/>
          </a:p>
          <a:p>
            <a:pPr hangingPunct="0"/>
            <a:r>
              <a:rPr lang="en-GB" altLang="ko-KR" sz="2000" dirty="0" smtClean="0"/>
              <a:t>Operator </a:t>
            </a:r>
            <a:r>
              <a:rPr lang="en-GB" altLang="ko-KR" sz="2000" dirty="0"/>
              <a:t>may want to have different </a:t>
            </a:r>
            <a:r>
              <a:rPr lang="en-GB" altLang="ko-KR" sz="2000" dirty="0" err="1"/>
              <a:t>QoS</a:t>
            </a:r>
            <a:r>
              <a:rPr lang="en-GB" altLang="ko-KR" sz="2000" dirty="0"/>
              <a:t> treatment for uplink and downlink due to the different traffic characteristics. </a:t>
            </a:r>
            <a:endParaRPr lang="en-GB" altLang="ko-KR" sz="2000" dirty="0" smtClean="0"/>
          </a:p>
          <a:p>
            <a:pPr lvl="1" hangingPunct="0"/>
            <a:r>
              <a:rPr lang="en-GB" altLang="ko-KR" sz="1600" dirty="0" smtClean="0"/>
              <a:t>For </a:t>
            </a:r>
            <a:r>
              <a:rPr lang="en-GB" altLang="ko-KR" sz="1600" dirty="0"/>
              <a:t>example, operator may want to limit maximum bit rate or prioritize downlink traffic for the OTT video service, but not to the uplink. </a:t>
            </a:r>
            <a:endParaRPr lang="en-GB" altLang="ko-KR" sz="1600" dirty="0" smtClean="0"/>
          </a:p>
          <a:p>
            <a:pPr lvl="1" hangingPunct="0"/>
            <a:r>
              <a:rPr lang="en-GB" altLang="ko-KR" sz="1600" dirty="0" smtClean="0"/>
              <a:t>Or </a:t>
            </a:r>
            <a:r>
              <a:rPr lang="en-GB" altLang="ko-KR" sz="1600" dirty="0"/>
              <a:t>operator may want to limit maximum bit rate or prioritize the uplink traffic for the personal live broadcasting uplink traffic but not for the downlink traffic</a:t>
            </a:r>
            <a:r>
              <a:rPr lang="en-GB" altLang="ko-KR" sz="1600" dirty="0" smtClean="0"/>
              <a:t>.</a:t>
            </a:r>
          </a:p>
          <a:p>
            <a:pPr hangingPunct="0"/>
            <a:r>
              <a:rPr lang="en-US" altLang="ko-KR" sz="2000" dirty="0"/>
              <a:t>Reflective </a:t>
            </a:r>
            <a:r>
              <a:rPr lang="en-US" altLang="ko-KR" sz="2000" dirty="0" err="1"/>
              <a:t>QoS</a:t>
            </a:r>
            <a:r>
              <a:rPr lang="en-US" altLang="ko-KR" sz="2000" dirty="0"/>
              <a:t> is useful because we can install the uplink packet filter without control plane signaling. </a:t>
            </a:r>
          </a:p>
          <a:p>
            <a:pPr lvl="1" hangingPunct="0"/>
            <a:r>
              <a:rPr lang="en-US" altLang="ko-KR" sz="1600" dirty="0"/>
              <a:t>However, </a:t>
            </a:r>
            <a:r>
              <a:rPr lang="en-GB" altLang="ko-KR" sz="1600" dirty="0"/>
              <a:t>the usage of Reflective </a:t>
            </a:r>
            <a:r>
              <a:rPr lang="en-GB" altLang="ko-KR" sz="1600" dirty="0" err="1"/>
              <a:t>QoS</a:t>
            </a:r>
            <a:r>
              <a:rPr lang="en-GB" altLang="ko-KR" sz="1600" dirty="0"/>
              <a:t> is limited because it only apply the same </a:t>
            </a:r>
            <a:r>
              <a:rPr lang="en-GB" altLang="ko-KR" sz="1600" dirty="0" err="1"/>
              <a:t>QoS</a:t>
            </a:r>
            <a:r>
              <a:rPr lang="en-GB" altLang="ko-KR" sz="1600" dirty="0"/>
              <a:t> for uplink and downlink traffic which are usually different traffic characteristics and different </a:t>
            </a:r>
            <a:r>
              <a:rPr lang="en-GB" altLang="ko-KR" sz="1600" dirty="0" err="1"/>
              <a:t>QoS</a:t>
            </a:r>
            <a:r>
              <a:rPr lang="en-GB" altLang="ko-KR" sz="1600" dirty="0"/>
              <a:t> requirements</a:t>
            </a:r>
            <a:r>
              <a:rPr lang="en-GB" altLang="ko-KR" sz="1600" dirty="0" smtClean="0"/>
              <a:t>.</a:t>
            </a:r>
            <a:endParaRPr lang="ko-KR" altLang="ko-KR" sz="1600"/>
          </a:p>
          <a:p>
            <a:pPr hangingPunct="0"/>
            <a:r>
              <a:rPr lang="en-GB" altLang="ko-KR" sz="2000" dirty="0" smtClean="0"/>
              <a:t>It is </a:t>
            </a:r>
            <a:r>
              <a:rPr lang="en-GB" altLang="ko-KR" sz="2000" dirty="0"/>
              <a:t>proposed to extend Reflective </a:t>
            </a:r>
            <a:r>
              <a:rPr lang="en-GB" altLang="ko-KR" sz="2000" dirty="0" err="1"/>
              <a:t>QoS</a:t>
            </a:r>
            <a:r>
              <a:rPr lang="en-GB" altLang="ko-KR" sz="2000" dirty="0"/>
              <a:t> to </a:t>
            </a:r>
            <a:r>
              <a:rPr lang="en-GB" altLang="ko-KR" sz="2000" dirty="0" smtClean="0"/>
              <a:t>support the </a:t>
            </a:r>
            <a:r>
              <a:rPr lang="en-GB" altLang="ko-KR" sz="2000" dirty="0"/>
              <a:t>asymmetric </a:t>
            </a:r>
            <a:r>
              <a:rPr lang="en-GB" altLang="ko-KR" sz="2000" dirty="0" err="1"/>
              <a:t>QoS</a:t>
            </a:r>
            <a:r>
              <a:rPr lang="en-GB" altLang="ko-KR" sz="2000" dirty="0"/>
              <a:t> which have different </a:t>
            </a:r>
            <a:r>
              <a:rPr lang="en-GB" altLang="ko-KR" sz="2000" dirty="0" err="1"/>
              <a:t>QoS</a:t>
            </a:r>
            <a:r>
              <a:rPr lang="en-GB" altLang="ko-KR" sz="2000" dirty="0"/>
              <a:t> requirements on uplink and downlink traffic with the same user plane marking value</a:t>
            </a:r>
            <a:r>
              <a:rPr lang="en-GB" altLang="ko-KR" sz="2000" dirty="0" smtClean="0"/>
              <a:t>.</a:t>
            </a:r>
            <a:endParaRPr lang="ko-KR" altLang="ko-KR" sz="2000"/>
          </a:p>
        </p:txBody>
      </p:sp>
    </p:spTree>
    <p:extLst>
      <p:ext uri="{BB962C8B-B14F-4D97-AF65-F5344CB8AC3E}">
        <p14:creationId xmlns:p14="http://schemas.microsoft.com/office/powerpoint/2010/main" val="29783660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sz="3200" dirty="0" smtClean="0"/>
              <a:t>Understanding Reflective </a:t>
            </a:r>
            <a:r>
              <a:rPr lang="en-US" altLang="ko-KR" sz="3200" dirty="0" err="1" smtClean="0"/>
              <a:t>QoS</a:t>
            </a:r>
            <a:r>
              <a:rPr lang="en-US" altLang="ko-KR" sz="3200" dirty="0" smtClean="0"/>
              <a:t> (1/2)</a:t>
            </a:r>
            <a:endParaRPr lang="ko-KR" altLang="en-US" sz="3200"/>
          </a:p>
        </p:txBody>
      </p:sp>
      <p:sp>
        <p:nvSpPr>
          <p:cNvPr id="3" name="내용 개체 틀 2"/>
          <p:cNvSpPr>
            <a:spLocks noGrp="1"/>
          </p:cNvSpPr>
          <p:nvPr>
            <p:ph idx="1"/>
          </p:nvPr>
        </p:nvSpPr>
        <p:spPr>
          <a:xfrm>
            <a:off x="320510" y="1404595"/>
            <a:ext cx="11547837" cy="982470"/>
          </a:xfrm>
        </p:spPr>
        <p:txBody>
          <a:bodyPr>
            <a:noAutofit/>
          </a:bodyPr>
          <a:lstStyle/>
          <a:p>
            <a:r>
              <a:rPr lang="en-US" altLang="ko-KR" sz="1600" dirty="0" smtClean="0"/>
              <a:t>Understanding how Reflective </a:t>
            </a:r>
            <a:r>
              <a:rPr lang="en-US" altLang="ko-KR" sz="1600" dirty="0" err="1" smtClean="0"/>
              <a:t>QoS</a:t>
            </a:r>
            <a:r>
              <a:rPr lang="en-US" altLang="ko-KR" sz="1600" dirty="0" smtClean="0"/>
              <a:t> works based on Interim agreement</a:t>
            </a:r>
          </a:p>
          <a:p>
            <a:pPr lvl="1"/>
            <a:r>
              <a:rPr lang="en-US" altLang="ko-KR" sz="1400" dirty="0" smtClean="0"/>
              <a:t>A default and pre-authorized </a:t>
            </a:r>
            <a:r>
              <a:rPr lang="en-US" altLang="ko-KR" sz="1400" dirty="0" err="1" smtClean="0"/>
              <a:t>QoS</a:t>
            </a:r>
            <a:r>
              <a:rPr lang="en-US" altLang="ko-KR" sz="1400" dirty="0" smtClean="0"/>
              <a:t> Rule(s) are provisioned during PDU session establishment</a:t>
            </a:r>
          </a:p>
          <a:p>
            <a:pPr lvl="1"/>
            <a:r>
              <a:rPr lang="en-US" altLang="ko-KR" sz="1400" dirty="0" smtClean="0"/>
              <a:t>Assuming the AS layer forward NG3 marking value (let’s call it </a:t>
            </a:r>
            <a:r>
              <a:rPr lang="en-US" altLang="ko-KR" sz="1400" i="1" dirty="0" smtClean="0"/>
              <a:t>“</a:t>
            </a:r>
            <a:r>
              <a:rPr lang="en-US" altLang="ko-KR" sz="1400" i="1" dirty="0" err="1" smtClean="0"/>
              <a:t>QoS</a:t>
            </a:r>
            <a:r>
              <a:rPr lang="en-US" altLang="ko-KR" sz="1400" i="1" dirty="0" smtClean="0"/>
              <a:t>-Flow-ID”) </a:t>
            </a:r>
            <a:r>
              <a:rPr lang="en-US" altLang="ko-KR" sz="1400" dirty="0" smtClean="0"/>
              <a:t>to the NAS layer when receiving downlink packet</a:t>
            </a:r>
          </a:p>
        </p:txBody>
      </p:sp>
      <p:sp>
        <p:nvSpPr>
          <p:cNvPr id="4"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5" name="Rectangle 3"/>
          <p:cNvSpPr>
            <a:spLocks noChangeArrowheads="1"/>
          </p:cNvSpPr>
          <p:nvPr/>
        </p:nvSpPr>
        <p:spPr bwMode="auto">
          <a:xfrm>
            <a:off x="3687666" y="6616442"/>
            <a:ext cx="443365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914400" algn="l"/>
              </a:tabLst>
              <a:defRPr>
                <a:solidFill>
                  <a:schemeClr val="tx1"/>
                </a:solidFill>
                <a:latin typeface="Arial" panose="020B0604020202020204" pitchFamily="34" charset="0"/>
              </a:defRPr>
            </a:lvl1pPr>
            <a:lvl2pPr eaLnBrk="0" fontAlgn="base" hangingPunct="0">
              <a:spcBef>
                <a:spcPct val="0"/>
              </a:spcBef>
              <a:spcAft>
                <a:spcPct val="0"/>
              </a:spcAft>
              <a:tabLst>
                <a:tab pos="914400" algn="l"/>
              </a:tabLst>
              <a:defRPr>
                <a:solidFill>
                  <a:schemeClr val="tx1"/>
                </a:solidFill>
                <a:latin typeface="Arial" panose="020B0604020202020204" pitchFamily="34" charset="0"/>
              </a:defRPr>
            </a:lvl2pPr>
            <a:lvl3pPr eaLnBrk="0" fontAlgn="base" hangingPunct="0">
              <a:spcBef>
                <a:spcPct val="0"/>
              </a:spcBef>
              <a:spcAft>
                <a:spcPct val="0"/>
              </a:spcAft>
              <a:tabLst>
                <a:tab pos="914400" algn="l"/>
              </a:tabLst>
              <a:defRPr>
                <a:solidFill>
                  <a:schemeClr val="tx1"/>
                </a:solidFill>
                <a:latin typeface="Arial" panose="020B0604020202020204" pitchFamily="34" charset="0"/>
              </a:defRPr>
            </a:lvl3pPr>
            <a:lvl4pPr eaLnBrk="0" fontAlgn="base" hangingPunct="0">
              <a:spcBef>
                <a:spcPct val="0"/>
              </a:spcBef>
              <a:spcAft>
                <a:spcPct val="0"/>
              </a:spcAft>
              <a:tabLst>
                <a:tab pos="914400" algn="l"/>
              </a:tabLst>
              <a:defRPr>
                <a:solidFill>
                  <a:schemeClr val="tx1"/>
                </a:solidFill>
                <a:latin typeface="Arial" panose="020B0604020202020204" pitchFamily="34" charset="0"/>
              </a:defRPr>
            </a:lvl4pPr>
            <a:lvl5pPr eaLnBrk="0" fontAlgn="base" hangingPunct="0">
              <a:spcBef>
                <a:spcPct val="0"/>
              </a:spcBef>
              <a:spcAft>
                <a:spcPct val="0"/>
              </a:spcAft>
              <a:tabLst>
                <a:tab pos="914400" algn="l"/>
              </a:tabLst>
              <a:defRPr>
                <a:solidFill>
                  <a:schemeClr val="tx1"/>
                </a:solidFill>
                <a:latin typeface="Arial" panose="020B0604020202020204" pitchFamily="34" charset="0"/>
              </a:defRPr>
            </a:lvl5pPr>
            <a:lvl6pPr eaLnBrk="0" fontAlgn="base" hangingPunct="0">
              <a:spcBef>
                <a:spcPct val="0"/>
              </a:spcBef>
              <a:spcAft>
                <a:spcPct val="0"/>
              </a:spcAft>
              <a:tabLst>
                <a:tab pos="914400" algn="l"/>
              </a:tabLst>
              <a:defRPr>
                <a:solidFill>
                  <a:schemeClr val="tx1"/>
                </a:solidFill>
                <a:latin typeface="Arial" panose="020B0604020202020204" pitchFamily="34" charset="0"/>
              </a:defRPr>
            </a:lvl6pPr>
            <a:lvl7pPr eaLnBrk="0" fontAlgn="base" hangingPunct="0">
              <a:spcBef>
                <a:spcPct val="0"/>
              </a:spcBef>
              <a:spcAft>
                <a:spcPct val="0"/>
              </a:spcAft>
              <a:tabLst>
                <a:tab pos="914400" algn="l"/>
              </a:tabLst>
              <a:defRPr>
                <a:solidFill>
                  <a:schemeClr val="tx1"/>
                </a:solidFill>
                <a:latin typeface="Arial" panose="020B0604020202020204" pitchFamily="34" charset="0"/>
              </a:defRPr>
            </a:lvl7pPr>
            <a:lvl8pPr eaLnBrk="0" fontAlgn="base" hangingPunct="0">
              <a:spcBef>
                <a:spcPct val="0"/>
              </a:spcBef>
              <a:spcAft>
                <a:spcPct val="0"/>
              </a:spcAft>
              <a:tabLst>
                <a:tab pos="914400" algn="l"/>
              </a:tabLst>
              <a:defRPr>
                <a:solidFill>
                  <a:schemeClr val="tx1"/>
                </a:solidFill>
                <a:latin typeface="Arial" panose="020B0604020202020204" pitchFamily="34" charset="0"/>
              </a:defRPr>
            </a:lvl8pPr>
            <a:lvl9pPr eaLnBrk="0" fontAlgn="base" hangingPunct="0">
              <a:spcBef>
                <a:spcPct val="0"/>
              </a:spcBef>
              <a:spcAft>
                <a:spcPct val="0"/>
              </a:spcAft>
              <a:tabLst>
                <a:tab pos="91440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914400" algn="l"/>
              </a:tabLst>
            </a:pPr>
            <a:r>
              <a:rPr kumimoji="0" lang="en-US" altLang="ko-KR" sz="1400" b="0" i="0" u="none" strike="noStrike" cap="none" normalizeH="0" baseline="0" dirty="0" smtClean="0">
                <a:ln>
                  <a:noFill/>
                </a:ln>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Figure 1. Example UE operation of Reflective </a:t>
            </a:r>
            <a:r>
              <a:rPr kumimoji="0" lang="en-US" altLang="ko-KR" sz="1400" b="0" i="0" u="none" strike="noStrike" cap="none" normalizeH="0" baseline="0" dirty="0" err="1" smtClean="0">
                <a:ln>
                  <a:noFill/>
                </a:ln>
                <a:solidFill>
                  <a:srgbClr val="000000"/>
                </a:solidFill>
                <a:effectLst/>
                <a:latin typeface="Times New Roman" panose="02020603050405020304" pitchFamily="18" charset="0"/>
                <a:ea typeface="맑은 고딕" panose="020B0503020000020004" pitchFamily="50" charset="-127"/>
                <a:cs typeface="Times New Roman" panose="02020603050405020304" pitchFamily="18" charset="0"/>
              </a:rPr>
              <a:t>QoS</a:t>
            </a:r>
            <a:endParaRPr kumimoji="0" lang="en-US" altLang="ko-KR" sz="3200" b="0" i="0" u="none" strike="noStrike" cap="none" normalizeH="0" baseline="0" dirty="0" smtClean="0">
              <a:ln>
                <a:noFill/>
              </a:ln>
              <a:solidFill>
                <a:schemeClr val="tx1"/>
              </a:solidFill>
              <a:effectLst/>
              <a:latin typeface="Arial" panose="020B0604020202020204" pitchFamily="34" charset="0"/>
            </a:endParaRPr>
          </a:p>
        </p:txBody>
      </p:sp>
      <p:sp>
        <p:nvSpPr>
          <p:cNvPr id="6" name="Rectangle 5"/>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graphicFrame>
        <p:nvGraphicFramePr>
          <p:cNvPr id="8" name="개체 7"/>
          <p:cNvGraphicFramePr>
            <a:graphicFrameLocks noChangeAspect="1"/>
          </p:cNvGraphicFramePr>
          <p:nvPr>
            <p:extLst>
              <p:ext uri="{D42A27DB-BD31-4B8C-83A1-F6EECF244321}">
                <p14:modId xmlns:p14="http://schemas.microsoft.com/office/powerpoint/2010/main" val="2756678989"/>
              </p:ext>
            </p:extLst>
          </p:nvPr>
        </p:nvGraphicFramePr>
        <p:xfrm>
          <a:off x="874900" y="2448045"/>
          <a:ext cx="9661052" cy="4168397"/>
        </p:xfrm>
        <a:graphic>
          <a:graphicData uri="http://schemas.openxmlformats.org/presentationml/2006/ole">
            <mc:AlternateContent xmlns:mc="http://schemas.openxmlformats.org/markup-compatibility/2006">
              <mc:Choice xmlns:v="urn:schemas-microsoft-com:vml" Requires="v">
                <p:oleObj spid="_x0000_s1063" name="Visio" r:id="rId5" imgW="9629699" imgH="4162320" progId="Visio.Drawing.15">
                  <p:embed/>
                </p:oleObj>
              </mc:Choice>
              <mc:Fallback>
                <p:oleObj name="Visio" r:id="rId5" imgW="9629699" imgH="4162320" progId="Visio.Drawing.15">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4900" y="2448045"/>
                        <a:ext cx="9661052" cy="4168397"/>
                      </a:xfrm>
                      <a:prstGeom prst="rect">
                        <a:avLst/>
                      </a:prstGeom>
                      <a:noFill/>
                    </p:spPr>
                  </p:pic>
                </p:oleObj>
              </mc:Fallback>
            </mc:AlternateContent>
          </a:graphicData>
        </a:graphic>
      </p:graphicFrame>
    </p:spTree>
    <p:extLst>
      <p:ext uri="{BB962C8B-B14F-4D97-AF65-F5344CB8AC3E}">
        <p14:creationId xmlns:p14="http://schemas.microsoft.com/office/powerpoint/2010/main" val="7111548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sz="3200" dirty="0" smtClean="0"/>
              <a:t>Understanding </a:t>
            </a:r>
            <a:r>
              <a:rPr lang="en-US" altLang="ko-KR" sz="3200" dirty="0"/>
              <a:t>Reflective </a:t>
            </a:r>
            <a:r>
              <a:rPr lang="en-US" altLang="ko-KR" sz="3200" dirty="0" err="1"/>
              <a:t>QoS</a:t>
            </a:r>
            <a:r>
              <a:rPr lang="en-US" altLang="ko-KR" sz="3200" dirty="0"/>
              <a:t> </a:t>
            </a:r>
            <a:r>
              <a:rPr lang="en-US" altLang="ko-KR" sz="3200" dirty="0" smtClean="0"/>
              <a:t>(2/2</a:t>
            </a:r>
            <a:r>
              <a:rPr lang="en-US" altLang="ko-KR" sz="3200" dirty="0"/>
              <a:t>)</a:t>
            </a:r>
            <a:endParaRPr lang="ko-KR" altLang="en-US" sz="3200"/>
          </a:p>
        </p:txBody>
      </p:sp>
      <p:sp>
        <p:nvSpPr>
          <p:cNvPr id="3" name="내용 개체 틀 2"/>
          <p:cNvSpPr>
            <a:spLocks noGrp="1"/>
          </p:cNvSpPr>
          <p:nvPr>
            <p:ph idx="1"/>
          </p:nvPr>
        </p:nvSpPr>
        <p:spPr>
          <a:xfrm>
            <a:off x="320510" y="1366093"/>
            <a:ext cx="11547837" cy="1588864"/>
          </a:xfrm>
        </p:spPr>
        <p:txBody>
          <a:bodyPr>
            <a:normAutofit/>
          </a:bodyPr>
          <a:lstStyle/>
          <a:p>
            <a:r>
              <a:rPr lang="en-US" altLang="ko-KR" sz="1800" dirty="0" err="1" smtClean="0"/>
              <a:t>QoS</a:t>
            </a:r>
            <a:r>
              <a:rPr lang="en-US" altLang="ko-KR" sz="1800" dirty="0" smtClean="0"/>
              <a:t> Rule</a:t>
            </a:r>
          </a:p>
          <a:p>
            <a:pPr lvl="1"/>
            <a:r>
              <a:rPr lang="en-US" altLang="ko-KR" sz="1400" dirty="0" err="1" smtClean="0"/>
              <a:t>QoS</a:t>
            </a:r>
            <a:r>
              <a:rPr lang="en-US" altLang="ko-KR" sz="1400" dirty="0" smtClean="0"/>
              <a:t> Rule consists of packet filter (n-tuple), NAS-level </a:t>
            </a:r>
            <a:r>
              <a:rPr lang="en-US" altLang="ko-KR" sz="1400" dirty="0" err="1" smtClean="0"/>
              <a:t>QoS</a:t>
            </a:r>
            <a:r>
              <a:rPr lang="en-US" altLang="ko-KR" sz="1400" dirty="0" smtClean="0"/>
              <a:t> Profile and precedence order</a:t>
            </a:r>
          </a:p>
          <a:p>
            <a:pPr lvl="1"/>
            <a:r>
              <a:rPr lang="en-US" altLang="ko-KR" sz="1400" dirty="0" smtClean="0"/>
              <a:t>NAS-level </a:t>
            </a:r>
            <a:r>
              <a:rPr lang="en-US" altLang="ko-KR" sz="1400" dirty="0" err="1" smtClean="0"/>
              <a:t>QoS</a:t>
            </a:r>
            <a:r>
              <a:rPr lang="en-US" altLang="ko-KR" sz="1400" dirty="0" smtClean="0"/>
              <a:t> Profile can be Type-A (Standardized) </a:t>
            </a:r>
            <a:r>
              <a:rPr lang="en-US" altLang="ko-KR" sz="1400" dirty="0" err="1" smtClean="0"/>
              <a:t>QoS</a:t>
            </a:r>
            <a:r>
              <a:rPr lang="en-US" altLang="ko-KR" sz="1400" dirty="0" smtClean="0"/>
              <a:t> or Type-B (Dynamic) </a:t>
            </a:r>
            <a:r>
              <a:rPr lang="en-US" altLang="ko-KR" sz="1400" dirty="0" err="1" smtClean="0"/>
              <a:t>QoS</a:t>
            </a:r>
            <a:r>
              <a:rPr lang="en-US" altLang="ko-KR" sz="1400" dirty="0" smtClean="0"/>
              <a:t>. </a:t>
            </a:r>
          </a:p>
          <a:p>
            <a:pPr lvl="1"/>
            <a:r>
              <a:rPr lang="en-US" altLang="ko-KR" sz="1400" dirty="0" smtClean="0"/>
              <a:t>NG3 marking value refers the NAS-level </a:t>
            </a:r>
            <a:r>
              <a:rPr lang="en-US" altLang="ko-KR" sz="1400" dirty="0" err="1" smtClean="0"/>
              <a:t>QoS</a:t>
            </a:r>
            <a:r>
              <a:rPr lang="en-US" altLang="ko-KR" sz="1400" dirty="0" smtClean="0"/>
              <a:t> profile.</a:t>
            </a:r>
          </a:p>
          <a:p>
            <a:pPr lvl="1"/>
            <a:r>
              <a:rPr lang="en-US" altLang="ko-KR" sz="1400" dirty="0" smtClean="0"/>
              <a:t>Note that whether Reflective </a:t>
            </a:r>
            <a:r>
              <a:rPr lang="en-US" altLang="ko-KR" sz="1400" dirty="0" err="1" smtClean="0"/>
              <a:t>QoS</a:t>
            </a:r>
            <a:r>
              <a:rPr lang="en-US" altLang="ko-KR" sz="1400" dirty="0" smtClean="0"/>
              <a:t> is applied for </a:t>
            </a:r>
            <a:r>
              <a:rPr lang="en-US" altLang="ko-KR" sz="1400" dirty="0" err="1" smtClean="0"/>
              <a:t>QoS</a:t>
            </a:r>
            <a:r>
              <a:rPr lang="en-US" altLang="ko-KR" sz="1400" dirty="0" smtClean="0"/>
              <a:t> Flow may be signaled or indicated from AS layer.</a:t>
            </a:r>
            <a:endParaRPr lang="ko-KR" altLang="en-US" sz="1400" dirty="0"/>
          </a:p>
        </p:txBody>
      </p:sp>
      <p:graphicFrame>
        <p:nvGraphicFramePr>
          <p:cNvPr id="4" name="내용 개체 틀 10"/>
          <p:cNvGraphicFramePr>
            <a:graphicFrameLocks/>
          </p:cNvGraphicFramePr>
          <p:nvPr>
            <p:extLst>
              <p:ext uri="{D42A27DB-BD31-4B8C-83A1-F6EECF244321}">
                <p14:modId xmlns:p14="http://schemas.microsoft.com/office/powerpoint/2010/main" val="3803934228"/>
              </p:ext>
            </p:extLst>
          </p:nvPr>
        </p:nvGraphicFramePr>
        <p:xfrm>
          <a:off x="548638" y="3301464"/>
          <a:ext cx="11319708" cy="3185963"/>
        </p:xfrm>
        <a:graphic>
          <a:graphicData uri="http://schemas.openxmlformats.org/drawingml/2006/table">
            <a:tbl>
              <a:tblPr firstRow="1" firstCol="1" bandRow="1">
                <a:tableStyleId>{5C22544A-7EE6-4342-B048-85BDC9FD1C3A}</a:tableStyleId>
              </a:tblPr>
              <a:tblGrid>
                <a:gridCol w="1337944"/>
                <a:gridCol w="2995116"/>
                <a:gridCol w="1829697"/>
                <a:gridCol w="2964601"/>
                <a:gridCol w="2192350"/>
              </a:tblGrid>
              <a:tr h="637193">
                <a:tc>
                  <a:txBody>
                    <a:bodyPr/>
                    <a:lstStyle/>
                    <a:p>
                      <a:pPr hangingPunct="0">
                        <a:spcAft>
                          <a:spcPts val="0"/>
                        </a:spcAft>
                      </a:pPr>
                      <a:r>
                        <a:rPr lang="en-GB" sz="1400" dirty="0">
                          <a:effectLst/>
                        </a:rPr>
                        <a:t>Precedence order</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c>
                  <a:txBody>
                    <a:bodyPr/>
                    <a:lstStyle/>
                    <a:p>
                      <a:pPr hangingPunct="0">
                        <a:spcAft>
                          <a:spcPts val="0"/>
                        </a:spcAft>
                      </a:pPr>
                      <a:r>
                        <a:rPr lang="en-GB" sz="1400" dirty="0">
                          <a:effectLst/>
                        </a:rPr>
                        <a:t>Packet Filter (n-tuple)</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c>
                  <a:txBody>
                    <a:bodyPr/>
                    <a:lstStyle/>
                    <a:p>
                      <a:pPr hangingPunct="0">
                        <a:spcAft>
                          <a:spcPts val="0"/>
                        </a:spcAft>
                      </a:pPr>
                      <a:r>
                        <a:rPr lang="en-GB" sz="1400">
                          <a:effectLst/>
                        </a:rPr>
                        <a:t>Marking value</a:t>
                      </a:r>
                      <a:endParaRPr lang="ko-KR" sz="1400">
                        <a:effectLst/>
                      </a:endParaRPr>
                    </a:p>
                    <a:p>
                      <a:pPr hangingPunct="0">
                        <a:spcAft>
                          <a:spcPts val="0"/>
                        </a:spcAft>
                      </a:pPr>
                      <a:r>
                        <a:rPr lang="en-GB" sz="1400">
                          <a:effectLst/>
                        </a:rPr>
                        <a:t>(QoS-Flow-ID)</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c>
                  <a:txBody>
                    <a:bodyPr/>
                    <a:lstStyle/>
                    <a:p>
                      <a:pPr hangingPunct="0">
                        <a:spcAft>
                          <a:spcPts val="0"/>
                        </a:spcAft>
                      </a:pPr>
                      <a:r>
                        <a:rPr lang="en-GB" sz="1400">
                          <a:effectLst/>
                        </a:rPr>
                        <a:t>NAS-level QoS Profile</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c>
                  <a:txBody>
                    <a:bodyPr/>
                    <a:lstStyle/>
                    <a:p>
                      <a:pPr hangingPunct="0">
                        <a:spcAft>
                          <a:spcPts val="0"/>
                        </a:spcAft>
                      </a:pPr>
                      <a:r>
                        <a:rPr lang="en-GB" sz="1400">
                          <a:effectLst/>
                        </a:rPr>
                        <a:t>Reflective QoS</a:t>
                      </a:r>
                      <a:r>
                        <a:rPr lang="en-GB" sz="1400" baseline="30000">
                          <a:effectLst/>
                        </a:rPr>
                        <a:t>[1]</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r>
              <a:tr h="637193">
                <a:tc>
                  <a:txBody>
                    <a:bodyPr/>
                    <a:lstStyle/>
                    <a:p>
                      <a:pPr hangingPunct="0">
                        <a:spcAft>
                          <a:spcPts val="0"/>
                        </a:spcAft>
                      </a:pPr>
                      <a:r>
                        <a:rPr lang="en-GB" sz="1400" dirty="0">
                          <a:effectLst/>
                        </a:rPr>
                        <a:t>1</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c>
                  <a:txBody>
                    <a:bodyPr/>
                    <a:lstStyle/>
                    <a:p>
                      <a:pPr hangingPunct="0">
                        <a:spcAft>
                          <a:spcPts val="0"/>
                        </a:spcAft>
                      </a:pPr>
                      <a:r>
                        <a:rPr lang="en-GB" sz="1400" dirty="0">
                          <a:effectLst/>
                        </a:rPr>
                        <a:t>(1.1.1.1,2,2,2,2,TCP, *,80)</a:t>
                      </a:r>
                      <a:endParaRPr lang="ko-KR" sz="1400">
                        <a:effectLst/>
                      </a:endParaRPr>
                    </a:p>
                    <a:p>
                      <a:pPr hangingPunct="0">
                        <a:spcAft>
                          <a:spcPts val="0"/>
                        </a:spcAft>
                      </a:pPr>
                      <a:r>
                        <a:rPr lang="en-GB" sz="1400" dirty="0">
                          <a:effectLst/>
                        </a:rPr>
                        <a:t>(1.1.1.1,2,2,2,2,TCP, *,443)</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c>
                  <a:txBody>
                    <a:bodyPr/>
                    <a:lstStyle/>
                    <a:p>
                      <a:pPr hangingPunct="0">
                        <a:spcAft>
                          <a:spcPts val="0"/>
                        </a:spcAft>
                      </a:pPr>
                      <a:r>
                        <a:rPr lang="en-GB" sz="1400" dirty="0">
                          <a:effectLst/>
                        </a:rPr>
                        <a:t>2</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c>
                  <a:txBody>
                    <a:bodyPr/>
                    <a:lstStyle/>
                    <a:p>
                      <a:pPr hangingPunct="0">
                        <a:spcAft>
                          <a:spcPts val="0"/>
                        </a:spcAft>
                      </a:pPr>
                      <a:r>
                        <a:rPr lang="en-GB" sz="1400">
                          <a:effectLst/>
                        </a:rPr>
                        <a:t>B-Type, QoS (A,B,C)</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c>
                  <a:txBody>
                    <a:bodyPr/>
                    <a:lstStyle/>
                    <a:p>
                      <a:pPr hangingPunct="0">
                        <a:spcAft>
                          <a:spcPts val="0"/>
                        </a:spcAft>
                      </a:pPr>
                      <a:r>
                        <a:rPr lang="en-GB" sz="1400">
                          <a:effectLst/>
                        </a:rPr>
                        <a:t>NO</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r>
              <a:tr h="318596">
                <a:tc>
                  <a:txBody>
                    <a:bodyPr/>
                    <a:lstStyle/>
                    <a:p>
                      <a:pPr hangingPunct="0">
                        <a:spcAft>
                          <a:spcPts val="0"/>
                        </a:spcAft>
                      </a:pPr>
                      <a:r>
                        <a:rPr lang="en-GB" sz="1400">
                          <a:effectLst/>
                        </a:rPr>
                        <a:t>2</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c>
                  <a:txBody>
                    <a:bodyPr/>
                    <a:lstStyle/>
                    <a:p>
                      <a:pPr hangingPunct="0">
                        <a:spcAft>
                          <a:spcPts val="0"/>
                        </a:spcAft>
                      </a:pPr>
                      <a:r>
                        <a:rPr lang="en-GB" sz="1400">
                          <a:effectLst/>
                        </a:rPr>
                        <a:t>(1.1.1.1,*,*,*,*)</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c>
                  <a:txBody>
                    <a:bodyPr/>
                    <a:lstStyle/>
                    <a:p>
                      <a:pPr hangingPunct="0">
                        <a:spcAft>
                          <a:spcPts val="0"/>
                        </a:spcAft>
                      </a:pPr>
                      <a:r>
                        <a:rPr lang="en-GB" sz="1400" dirty="0">
                          <a:effectLst/>
                        </a:rPr>
                        <a:t>3</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c>
                  <a:txBody>
                    <a:bodyPr/>
                    <a:lstStyle/>
                    <a:p>
                      <a:pPr hangingPunct="0">
                        <a:spcAft>
                          <a:spcPts val="0"/>
                        </a:spcAft>
                      </a:pPr>
                      <a:r>
                        <a:rPr lang="en-GB" sz="1400">
                          <a:effectLst/>
                        </a:rPr>
                        <a:t>A-Type QoS Profile = X</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c>
                  <a:txBody>
                    <a:bodyPr/>
                    <a:lstStyle/>
                    <a:p>
                      <a:pPr hangingPunct="0">
                        <a:spcAft>
                          <a:spcPts val="0"/>
                        </a:spcAft>
                      </a:pPr>
                      <a:r>
                        <a:rPr lang="en-GB" sz="1400">
                          <a:effectLst/>
                        </a:rPr>
                        <a:t>NO</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r>
              <a:tr h="318596">
                <a:tc>
                  <a:txBody>
                    <a:bodyPr/>
                    <a:lstStyle/>
                    <a:p>
                      <a:pPr hangingPunct="0">
                        <a:spcAft>
                          <a:spcPts val="0"/>
                        </a:spcAft>
                      </a:pPr>
                      <a:r>
                        <a:rPr lang="en-GB" sz="1400">
                          <a:effectLst/>
                        </a:rPr>
                        <a:t>3</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c>
                  <a:txBody>
                    <a:bodyPr/>
                    <a:lstStyle/>
                    <a:p>
                      <a:pPr hangingPunct="0">
                        <a:spcAft>
                          <a:spcPts val="0"/>
                        </a:spcAft>
                      </a:pPr>
                      <a:r>
                        <a:rPr lang="en-GB" sz="1400" dirty="0">
                          <a:effectLst/>
                        </a:rPr>
                        <a:t>(1.1.1.1,*,*,*,*)</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c>
                  <a:txBody>
                    <a:bodyPr/>
                    <a:lstStyle/>
                    <a:p>
                      <a:pPr hangingPunct="0">
                        <a:spcAft>
                          <a:spcPts val="0"/>
                        </a:spcAft>
                      </a:pPr>
                      <a:r>
                        <a:rPr lang="en-GB" sz="1400" dirty="0">
                          <a:effectLst/>
                        </a:rPr>
                        <a:t>1</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c>
                  <a:txBody>
                    <a:bodyPr/>
                    <a:lstStyle/>
                    <a:p>
                      <a:pPr hangingPunct="0">
                        <a:spcAft>
                          <a:spcPts val="0"/>
                        </a:spcAft>
                      </a:pPr>
                      <a:r>
                        <a:rPr lang="en-GB" sz="1400" dirty="0">
                          <a:effectLst/>
                        </a:rPr>
                        <a:t>A-Type </a:t>
                      </a:r>
                      <a:r>
                        <a:rPr lang="en-GB" sz="1400" dirty="0" err="1">
                          <a:effectLst/>
                        </a:rPr>
                        <a:t>QoS</a:t>
                      </a:r>
                      <a:r>
                        <a:rPr lang="en-GB" sz="1400" dirty="0">
                          <a:effectLst/>
                        </a:rPr>
                        <a:t> Profile = Y</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c>
                  <a:txBody>
                    <a:bodyPr/>
                    <a:lstStyle/>
                    <a:p>
                      <a:pPr hangingPunct="0">
                        <a:spcAft>
                          <a:spcPts val="0"/>
                        </a:spcAft>
                      </a:pPr>
                      <a:r>
                        <a:rPr lang="en-GB" sz="1400">
                          <a:effectLst/>
                        </a:rPr>
                        <a:t>YES</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r>
              <a:tr h="318596">
                <a:tc>
                  <a:txBody>
                    <a:bodyPr/>
                    <a:lstStyle/>
                    <a:p>
                      <a:pPr hangingPunct="0">
                        <a:spcAft>
                          <a:spcPts val="0"/>
                        </a:spcAft>
                      </a:pPr>
                      <a:r>
                        <a:rPr lang="en-GB" sz="1400">
                          <a:effectLst/>
                        </a:rPr>
                        <a:t>4</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c>
                  <a:txBody>
                    <a:bodyPr/>
                    <a:lstStyle/>
                    <a:p>
                      <a:pPr hangingPunct="0">
                        <a:spcAft>
                          <a:spcPts val="0"/>
                        </a:spcAft>
                      </a:pPr>
                      <a:r>
                        <a:rPr lang="en-GB" sz="1400">
                          <a:effectLst/>
                        </a:rPr>
                        <a:t>(10.10.0.1,*,*,*,*)</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c>
                  <a:txBody>
                    <a:bodyPr/>
                    <a:lstStyle/>
                    <a:p>
                      <a:pPr hangingPunct="0">
                        <a:spcAft>
                          <a:spcPts val="0"/>
                        </a:spcAft>
                      </a:pPr>
                      <a:r>
                        <a:rPr lang="en-GB" sz="1400">
                          <a:effectLst/>
                        </a:rPr>
                        <a:t>4</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c>
                  <a:txBody>
                    <a:bodyPr/>
                    <a:lstStyle/>
                    <a:p>
                      <a:pPr hangingPunct="0">
                        <a:spcAft>
                          <a:spcPts val="0"/>
                        </a:spcAft>
                      </a:pPr>
                      <a:r>
                        <a:rPr lang="en-GB" sz="1400" dirty="0">
                          <a:effectLst/>
                        </a:rPr>
                        <a:t>A-Type </a:t>
                      </a:r>
                      <a:r>
                        <a:rPr lang="en-GB" sz="1400" dirty="0" err="1">
                          <a:effectLst/>
                        </a:rPr>
                        <a:t>QoS</a:t>
                      </a:r>
                      <a:r>
                        <a:rPr lang="en-GB" sz="1400" dirty="0">
                          <a:effectLst/>
                        </a:rPr>
                        <a:t> Profile = X</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c>
                  <a:txBody>
                    <a:bodyPr/>
                    <a:lstStyle/>
                    <a:p>
                      <a:pPr hangingPunct="0">
                        <a:spcAft>
                          <a:spcPts val="0"/>
                        </a:spcAft>
                      </a:pPr>
                      <a:r>
                        <a:rPr lang="en-GB" sz="1400">
                          <a:effectLst/>
                        </a:rPr>
                        <a:t>NO</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r>
              <a:tr h="318596">
                <a:tc>
                  <a:txBody>
                    <a:bodyPr/>
                    <a:lstStyle/>
                    <a:p>
                      <a:pPr hangingPunct="0">
                        <a:spcAft>
                          <a:spcPts val="0"/>
                        </a:spcAft>
                      </a:pPr>
                      <a:r>
                        <a:rPr lang="en-GB" sz="1400" dirty="0">
                          <a:effectLst/>
                        </a:rPr>
                        <a:t>5</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c>
                  <a:txBody>
                    <a:bodyPr/>
                    <a:lstStyle/>
                    <a:p>
                      <a:pPr hangingPunct="0">
                        <a:spcAft>
                          <a:spcPts val="0"/>
                        </a:spcAft>
                      </a:pPr>
                      <a:r>
                        <a:rPr lang="en-GB" sz="1400">
                          <a:effectLst/>
                        </a:rPr>
                        <a:t>(10.10.0.1,*,*,*,*)</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c>
                  <a:txBody>
                    <a:bodyPr/>
                    <a:lstStyle/>
                    <a:p>
                      <a:pPr hangingPunct="0">
                        <a:spcAft>
                          <a:spcPts val="0"/>
                        </a:spcAft>
                      </a:pPr>
                      <a:r>
                        <a:rPr lang="en-GB" sz="1400" dirty="0">
                          <a:effectLst/>
                        </a:rPr>
                        <a:t>5</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c>
                  <a:txBody>
                    <a:bodyPr/>
                    <a:lstStyle/>
                    <a:p>
                      <a:pPr hangingPunct="0">
                        <a:spcAft>
                          <a:spcPts val="0"/>
                        </a:spcAft>
                      </a:pPr>
                      <a:r>
                        <a:rPr lang="en-GB" sz="1400" dirty="0">
                          <a:effectLst/>
                        </a:rPr>
                        <a:t>A-Type </a:t>
                      </a:r>
                      <a:r>
                        <a:rPr lang="en-GB" sz="1400" dirty="0" err="1">
                          <a:effectLst/>
                        </a:rPr>
                        <a:t>QoS</a:t>
                      </a:r>
                      <a:r>
                        <a:rPr lang="en-GB" sz="1400" dirty="0">
                          <a:effectLst/>
                        </a:rPr>
                        <a:t> Profile = Z</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c>
                  <a:txBody>
                    <a:bodyPr/>
                    <a:lstStyle/>
                    <a:p>
                      <a:pPr hangingPunct="0">
                        <a:spcAft>
                          <a:spcPts val="0"/>
                        </a:spcAft>
                      </a:pPr>
                      <a:r>
                        <a:rPr lang="en-GB" sz="1400" dirty="0">
                          <a:effectLst/>
                        </a:rPr>
                        <a:t>NO</a:t>
                      </a:r>
                      <a:endParaRPr lang="ko-KR" sz="1400">
                        <a:solidFill>
                          <a:srgbClr val="000000"/>
                        </a:solidFill>
                        <a:effectLst/>
                        <a:latin typeface="Times New Roman" panose="02020603050405020304" pitchFamily="18" charset="0"/>
                        <a:ea typeface="맑은 고딕" panose="020B0503020000020004" pitchFamily="50" charset="-127"/>
                      </a:endParaRPr>
                    </a:p>
                  </a:txBody>
                  <a:tcPr marL="59793" marR="59793" marT="0" marB="0"/>
                </a:tc>
              </a:tr>
              <a:tr h="637193">
                <a:tc gridSpan="5">
                  <a:txBody>
                    <a:bodyPr/>
                    <a:lstStyle/>
                    <a:p>
                      <a:pPr hangingPunct="0">
                        <a:spcAft>
                          <a:spcPts val="900"/>
                        </a:spcAft>
                      </a:pPr>
                      <a:r>
                        <a:rPr lang="en-GB" sz="1400" b="0" dirty="0">
                          <a:solidFill>
                            <a:schemeClr val="tx1"/>
                          </a:solidFill>
                          <a:effectLst/>
                        </a:rPr>
                        <a:t>[1] Note that whether </a:t>
                      </a:r>
                      <a:r>
                        <a:rPr lang="en-US" sz="1400" b="0" dirty="0">
                          <a:solidFill>
                            <a:schemeClr val="tx1"/>
                          </a:solidFill>
                          <a:effectLst/>
                        </a:rPr>
                        <a:t>Reflective </a:t>
                      </a:r>
                      <a:r>
                        <a:rPr lang="en-US" sz="1400" b="0" dirty="0" err="1">
                          <a:solidFill>
                            <a:schemeClr val="tx1"/>
                          </a:solidFill>
                          <a:effectLst/>
                        </a:rPr>
                        <a:t>QoS</a:t>
                      </a:r>
                      <a:r>
                        <a:rPr lang="en-US" sz="1400" b="0" dirty="0">
                          <a:solidFill>
                            <a:schemeClr val="tx1"/>
                          </a:solidFill>
                          <a:effectLst/>
                        </a:rPr>
                        <a:t> is applied for </a:t>
                      </a:r>
                      <a:r>
                        <a:rPr lang="en-US" sz="1400" b="0" dirty="0" err="1">
                          <a:solidFill>
                            <a:schemeClr val="tx1"/>
                          </a:solidFill>
                          <a:effectLst/>
                        </a:rPr>
                        <a:t>QoS</a:t>
                      </a:r>
                      <a:r>
                        <a:rPr lang="en-US" sz="1400" b="0" dirty="0">
                          <a:solidFill>
                            <a:schemeClr val="tx1"/>
                          </a:solidFill>
                          <a:effectLst/>
                        </a:rPr>
                        <a:t> Flow may be signaled during PDU session establishment for the </a:t>
                      </a:r>
                      <a:r>
                        <a:rPr lang="en-US" sz="1400" b="0" dirty="0" err="1">
                          <a:solidFill>
                            <a:schemeClr val="tx1"/>
                          </a:solidFill>
                          <a:effectLst/>
                        </a:rPr>
                        <a:t>QoS</a:t>
                      </a:r>
                      <a:r>
                        <a:rPr lang="en-US" sz="1400" b="0" dirty="0">
                          <a:solidFill>
                            <a:schemeClr val="tx1"/>
                          </a:solidFill>
                          <a:effectLst/>
                        </a:rPr>
                        <a:t> Flow, or it may be indicated from the AS layer per each IP flow.</a:t>
                      </a:r>
                      <a:endParaRPr lang="ko-KR" sz="1400" b="0">
                        <a:solidFill>
                          <a:schemeClr val="tx1"/>
                        </a:solidFill>
                        <a:effectLst/>
                        <a:latin typeface="Times New Roman" panose="02020603050405020304" pitchFamily="18" charset="0"/>
                        <a:ea typeface="맑은 고딕" panose="020B0503020000020004" pitchFamily="50" charset="-127"/>
                      </a:endParaRPr>
                    </a:p>
                  </a:txBody>
                  <a:tcPr marL="59793" marR="59793" marT="0" marB="0">
                    <a:noFill/>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r>
            </a:tbl>
          </a:graphicData>
        </a:graphic>
      </p:graphicFrame>
    </p:spTree>
    <p:extLst>
      <p:ext uri="{BB962C8B-B14F-4D97-AF65-F5344CB8AC3E}">
        <p14:creationId xmlns:p14="http://schemas.microsoft.com/office/powerpoint/2010/main" val="16251674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320511" y="270634"/>
            <a:ext cx="11547836" cy="829559"/>
          </a:xfrm>
        </p:spPr>
        <p:txBody>
          <a:bodyPr>
            <a:normAutofit/>
          </a:bodyPr>
          <a:lstStyle/>
          <a:p>
            <a:r>
              <a:rPr lang="en-US" altLang="ko-KR" sz="3200" dirty="0" smtClean="0"/>
              <a:t>Proposal – Asymmetric </a:t>
            </a:r>
            <a:r>
              <a:rPr lang="en-US" altLang="ko-KR" sz="3200" dirty="0" err="1" smtClean="0"/>
              <a:t>QoS</a:t>
            </a:r>
            <a:endParaRPr lang="ko-KR" altLang="en-US" sz="3200"/>
          </a:p>
        </p:txBody>
      </p:sp>
      <p:sp>
        <p:nvSpPr>
          <p:cNvPr id="3" name="내용 개체 틀 2"/>
          <p:cNvSpPr>
            <a:spLocks noGrp="1"/>
          </p:cNvSpPr>
          <p:nvPr>
            <p:ph idx="1"/>
          </p:nvPr>
        </p:nvSpPr>
        <p:spPr>
          <a:xfrm>
            <a:off x="320510" y="1404594"/>
            <a:ext cx="11547837" cy="2308424"/>
          </a:xfrm>
        </p:spPr>
        <p:txBody>
          <a:bodyPr>
            <a:noAutofit/>
          </a:bodyPr>
          <a:lstStyle/>
          <a:p>
            <a:r>
              <a:rPr lang="en-US" altLang="ko-KR" sz="1400" dirty="0" smtClean="0"/>
              <a:t>Let’s extend </a:t>
            </a:r>
            <a:r>
              <a:rPr lang="en-US" altLang="ko-KR" sz="1400" dirty="0"/>
              <a:t>the NAS-level </a:t>
            </a:r>
            <a:r>
              <a:rPr lang="en-US" altLang="ko-KR" sz="1400" dirty="0" err="1"/>
              <a:t>QoS</a:t>
            </a:r>
            <a:r>
              <a:rPr lang="en-US" altLang="ko-KR" sz="1400" dirty="0"/>
              <a:t> profile to have UL and DL NAS-level </a:t>
            </a:r>
            <a:r>
              <a:rPr lang="en-US" altLang="ko-KR" sz="1400" dirty="0" err="1"/>
              <a:t>QoS</a:t>
            </a:r>
            <a:r>
              <a:rPr lang="en-US" altLang="ko-KR" sz="1400" dirty="0"/>
              <a:t> profile to support asymmetric </a:t>
            </a:r>
            <a:r>
              <a:rPr lang="en-US" altLang="ko-KR" sz="1400" dirty="0" err="1" smtClean="0"/>
              <a:t>QoS</a:t>
            </a:r>
            <a:r>
              <a:rPr lang="en-US" altLang="ko-KR" sz="1400" dirty="0" smtClean="0"/>
              <a:t> (green row)</a:t>
            </a:r>
            <a:endParaRPr lang="ko-KR" altLang="ko-KR" sz="1400"/>
          </a:p>
          <a:p>
            <a:r>
              <a:rPr lang="en-US" altLang="ko-KR" sz="1400" dirty="0" smtClean="0"/>
              <a:t>Support </a:t>
            </a:r>
            <a:r>
              <a:rPr lang="en-US" altLang="ko-KR" sz="1400" dirty="0"/>
              <a:t>the asymmetric </a:t>
            </a:r>
            <a:r>
              <a:rPr lang="en-US" altLang="ko-KR" sz="1400" dirty="0" err="1"/>
              <a:t>QoS</a:t>
            </a:r>
            <a:r>
              <a:rPr lang="en-US" altLang="ko-KR" sz="1400" dirty="0"/>
              <a:t> </a:t>
            </a:r>
            <a:r>
              <a:rPr lang="en-US" altLang="ko-KR" sz="1400" b="1" dirty="0"/>
              <a:t>by deriving a new packet filter as used in the same way as reflective </a:t>
            </a:r>
            <a:r>
              <a:rPr lang="en-US" altLang="ko-KR" sz="1400" b="1" dirty="0" err="1" smtClean="0"/>
              <a:t>QoS</a:t>
            </a:r>
            <a:r>
              <a:rPr lang="en-US" altLang="ko-KR" sz="1400" dirty="0" smtClean="0"/>
              <a:t>. </a:t>
            </a:r>
          </a:p>
          <a:p>
            <a:r>
              <a:rPr lang="en-US" altLang="ko-KR" sz="1400" dirty="0" smtClean="0"/>
              <a:t>Only </a:t>
            </a:r>
            <a:r>
              <a:rPr lang="en-US" altLang="ko-KR" sz="1400" dirty="0"/>
              <a:t>one addition is </a:t>
            </a:r>
            <a:r>
              <a:rPr lang="en-US" altLang="ko-KR" sz="1400" u="sng" dirty="0"/>
              <a:t>to allow the </a:t>
            </a:r>
            <a:r>
              <a:rPr lang="en-US" altLang="ko-KR" sz="1400" u="sng" dirty="0" smtClean="0"/>
              <a:t>one </a:t>
            </a:r>
            <a:r>
              <a:rPr lang="en-US" altLang="ko-KR" sz="1400" u="sng" dirty="0" err="1" smtClean="0"/>
              <a:t>QoS</a:t>
            </a:r>
            <a:r>
              <a:rPr lang="en-US" altLang="ko-KR" sz="1400" u="sng" dirty="0" smtClean="0"/>
              <a:t>-Flow-ID </a:t>
            </a:r>
            <a:r>
              <a:rPr lang="en-US" altLang="ko-KR" sz="1400" u="sng" dirty="0"/>
              <a:t>value to have two different </a:t>
            </a:r>
            <a:r>
              <a:rPr lang="en-US" altLang="ko-KR" sz="1400" u="sng" dirty="0" err="1"/>
              <a:t>QoS</a:t>
            </a:r>
            <a:r>
              <a:rPr lang="en-US" altLang="ko-KR" sz="1400" u="sng" dirty="0"/>
              <a:t> characteristics</a:t>
            </a:r>
            <a:r>
              <a:rPr lang="en-US" altLang="ko-KR" sz="1400" dirty="0"/>
              <a:t> for the uplink and downlink </a:t>
            </a:r>
            <a:r>
              <a:rPr lang="en-US" altLang="ko-KR" sz="1400" dirty="0" err="1"/>
              <a:t>QoS</a:t>
            </a:r>
            <a:r>
              <a:rPr lang="en-US" altLang="ko-KR" sz="1400" dirty="0"/>
              <a:t> flow respectively</a:t>
            </a:r>
            <a:r>
              <a:rPr lang="en-US" altLang="ko-KR" sz="1400" dirty="0" smtClean="0"/>
              <a:t>.</a:t>
            </a:r>
          </a:p>
          <a:p>
            <a:r>
              <a:rPr lang="en-US" altLang="ko-KR" sz="1400" dirty="0" smtClean="0"/>
              <a:t>For the asymmetric </a:t>
            </a:r>
            <a:r>
              <a:rPr lang="en-US" altLang="ko-KR" sz="1400" dirty="0" err="1" smtClean="0"/>
              <a:t>QoS</a:t>
            </a:r>
            <a:r>
              <a:rPr lang="en-US" altLang="ko-KR" sz="1400" dirty="0" smtClean="0"/>
              <a:t>, </a:t>
            </a:r>
            <a:r>
              <a:rPr lang="en-US" altLang="ko-KR" sz="1400" dirty="0" err="1" smtClean="0"/>
              <a:t>QoS</a:t>
            </a:r>
            <a:r>
              <a:rPr lang="en-US" altLang="ko-KR" sz="1400" dirty="0" smtClean="0"/>
              <a:t> Rule(s) is provision to the UE, AN and CN_UP from CN_CP</a:t>
            </a:r>
          </a:p>
          <a:p>
            <a:pPr lvl="1"/>
            <a:r>
              <a:rPr lang="en-US" altLang="ko-KR" sz="1200" dirty="0" smtClean="0"/>
              <a:t>UE is provisioned with precedence order, n-tuple packet filter, marking value, NAS-level </a:t>
            </a:r>
            <a:r>
              <a:rPr lang="en-US" altLang="ko-KR" sz="1200" dirty="0" err="1" smtClean="0"/>
              <a:t>QoS</a:t>
            </a:r>
            <a:r>
              <a:rPr lang="en-US" altLang="ko-KR" sz="1200" dirty="0" smtClean="0"/>
              <a:t> Profile (UL)</a:t>
            </a:r>
          </a:p>
          <a:p>
            <a:pPr lvl="1"/>
            <a:r>
              <a:rPr lang="en-US" altLang="ko-KR" sz="1200" dirty="0" smtClean="0"/>
              <a:t>AN is provisioned with marking value, NAS-level </a:t>
            </a:r>
            <a:r>
              <a:rPr lang="en-US" altLang="ko-KR" sz="1200" dirty="0" err="1" smtClean="0"/>
              <a:t>QoS</a:t>
            </a:r>
            <a:r>
              <a:rPr lang="en-US" altLang="ko-KR" sz="1200" dirty="0" smtClean="0"/>
              <a:t> Profile for UL and DL</a:t>
            </a:r>
          </a:p>
          <a:p>
            <a:pPr lvl="1"/>
            <a:r>
              <a:rPr lang="en-US" altLang="ko-KR" sz="1200" dirty="0" smtClean="0"/>
              <a:t>CN_UP is provisioned with precedence order, n-tuple packet filter, marking value, NAS-level </a:t>
            </a:r>
            <a:r>
              <a:rPr lang="en-US" altLang="ko-KR" sz="1200" dirty="0" err="1" smtClean="0"/>
              <a:t>QoS</a:t>
            </a:r>
            <a:r>
              <a:rPr lang="en-US" altLang="ko-KR" sz="1200" dirty="0" smtClean="0"/>
              <a:t> Profile (DL)</a:t>
            </a:r>
            <a:endParaRPr lang="ko-KR" altLang="ko-KR" sz="1200"/>
          </a:p>
          <a:p>
            <a:endParaRPr lang="ko-KR" altLang="en-US" sz="2000" dirty="0"/>
          </a:p>
        </p:txBody>
      </p:sp>
      <p:graphicFrame>
        <p:nvGraphicFramePr>
          <p:cNvPr id="4" name="표 3"/>
          <p:cNvGraphicFramePr>
            <a:graphicFrameLocks noGrp="1"/>
          </p:cNvGraphicFramePr>
          <p:nvPr>
            <p:extLst>
              <p:ext uri="{D42A27DB-BD31-4B8C-83A1-F6EECF244321}">
                <p14:modId xmlns:p14="http://schemas.microsoft.com/office/powerpoint/2010/main" val="1231930926"/>
              </p:ext>
            </p:extLst>
          </p:nvPr>
        </p:nvGraphicFramePr>
        <p:xfrm>
          <a:off x="599198" y="3856037"/>
          <a:ext cx="10673542" cy="2743200"/>
        </p:xfrm>
        <a:graphic>
          <a:graphicData uri="http://schemas.openxmlformats.org/drawingml/2006/table">
            <a:tbl>
              <a:tblPr firstRow="1" firstCol="1" bandRow="1">
                <a:tableStyleId>{5C22544A-7EE6-4342-B048-85BDC9FD1C3A}</a:tableStyleId>
              </a:tblPr>
              <a:tblGrid>
                <a:gridCol w="1215469"/>
                <a:gridCol w="2749327"/>
                <a:gridCol w="1676916"/>
                <a:gridCol w="1823204"/>
                <a:gridCol w="1982399"/>
                <a:gridCol w="1226227"/>
              </a:tblGrid>
              <a:tr h="457200">
                <a:tc>
                  <a:txBody>
                    <a:bodyPr/>
                    <a:lstStyle/>
                    <a:p>
                      <a:pPr hangingPunct="0">
                        <a:spcAft>
                          <a:spcPts val="0"/>
                        </a:spcAft>
                      </a:pPr>
                      <a:r>
                        <a:rPr lang="en-GB" sz="1200" dirty="0">
                          <a:effectLst/>
                        </a:rPr>
                        <a:t>Precedence order</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c>
                  <a:txBody>
                    <a:bodyPr/>
                    <a:lstStyle/>
                    <a:p>
                      <a:pPr hangingPunct="0">
                        <a:spcAft>
                          <a:spcPts val="0"/>
                        </a:spcAft>
                      </a:pPr>
                      <a:r>
                        <a:rPr lang="en-GB" sz="1200" dirty="0">
                          <a:effectLst/>
                        </a:rPr>
                        <a:t>Packet Filter (n-tuple)</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c>
                  <a:txBody>
                    <a:bodyPr/>
                    <a:lstStyle/>
                    <a:p>
                      <a:pPr hangingPunct="0">
                        <a:spcAft>
                          <a:spcPts val="0"/>
                        </a:spcAft>
                      </a:pPr>
                      <a:r>
                        <a:rPr lang="en-GB" sz="1200" dirty="0">
                          <a:effectLst/>
                        </a:rPr>
                        <a:t>Marking value</a:t>
                      </a:r>
                      <a:endParaRPr lang="ko-KR" sz="1200">
                        <a:effectLst/>
                      </a:endParaRPr>
                    </a:p>
                    <a:p>
                      <a:pPr hangingPunct="0">
                        <a:spcAft>
                          <a:spcPts val="0"/>
                        </a:spcAft>
                      </a:pPr>
                      <a:r>
                        <a:rPr lang="en-GB" sz="1200" dirty="0">
                          <a:effectLst/>
                        </a:rPr>
                        <a:t>(</a:t>
                      </a:r>
                      <a:r>
                        <a:rPr lang="en-GB" sz="1200" dirty="0" err="1">
                          <a:effectLst/>
                        </a:rPr>
                        <a:t>QoS</a:t>
                      </a:r>
                      <a:r>
                        <a:rPr lang="en-GB" sz="1200" dirty="0">
                          <a:effectLst/>
                        </a:rPr>
                        <a:t>-Flow-ID)</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c>
                  <a:txBody>
                    <a:bodyPr/>
                    <a:lstStyle/>
                    <a:p>
                      <a:pPr hangingPunct="0">
                        <a:spcAft>
                          <a:spcPts val="0"/>
                        </a:spcAft>
                      </a:pPr>
                      <a:r>
                        <a:rPr lang="en-GB" sz="1200">
                          <a:effectLst/>
                        </a:rPr>
                        <a:t>NAS-level QoS Profile (Uplink)</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c>
                  <a:txBody>
                    <a:bodyPr/>
                    <a:lstStyle/>
                    <a:p>
                      <a:pPr hangingPunct="0">
                        <a:spcAft>
                          <a:spcPts val="0"/>
                        </a:spcAft>
                      </a:pPr>
                      <a:r>
                        <a:rPr lang="en-GB" sz="1200">
                          <a:effectLst/>
                        </a:rPr>
                        <a:t>NAS-level QoS Profile (Downlink)</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c>
                  <a:txBody>
                    <a:bodyPr/>
                    <a:lstStyle/>
                    <a:p>
                      <a:pPr hangingPunct="0">
                        <a:spcAft>
                          <a:spcPts val="0"/>
                        </a:spcAft>
                      </a:pPr>
                      <a:r>
                        <a:rPr lang="en-GB" sz="1200" dirty="0">
                          <a:effectLst/>
                        </a:rPr>
                        <a:t>Reflective </a:t>
                      </a:r>
                      <a:r>
                        <a:rPr lang="en-GB" sz="1200" dirty="0" err="1">
                          <a:effectLst/>
                        </a:rPr>
                        <a:t>QoS</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r>
              <a:tr h="457200">
                <a:tc>
                  <a:txBody>
                    <a:bodyPr/>
                    <a:lstStyle/>
                    <a:p>
                      <a:pPr hangingPunct="0">
                        <a:spcAft>
                          <a:spcPts val="0"/>
                        </a:spcAft>
                      </a:pPr>
                      <a:r>
                        <a:rPr lang="en-GB" sz="1200">
                          <a:effectLst/>
                        </a:rPr>
                        <a:t>1</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c>
                  <a:txBody>
                    <a:bodyPr/>
                    <a:lstStyle/>
                    <a:p>
                      <a:pPr hangingPunct="0">
                        <a:spcAft>
                          <a:spcPts val="0"/>
                        </a:spcAft>
                      </a:pPr>
                      <a:r>
                        <a:rPr lang="en-GB" sz="1200" dirty="0">
                          <a:effectLst/>
                        </a:rPr>
                        <a:t>(1.1.1.1,2,2,2,2,TCP, *,80)</a:t>
                      </a:r>
                      <a:endParaRPr lang="ko-KR" sz="1200">
                        <a:effectLst/>
                      </a:endParaRPr>
                    </a:p>
                    <a:p>
                      <a:pPr hangingPunct="0">
                        <a:spcAft>
                          <a:spcPts val="0"/>
                        </a:spcAft>
                      </a:pPr>
                      <a:r>
                        <a:rPr lang="en-GB" sz="1200" dirty="0">
                          <a:effectLst/>
                        </a:rPr>
                        <a:t>(1.1.1.1,2,2,2,2,TCP, *,443)</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c>
                  <a:txBody>
                    <a:bodyPr/>
                    <a:lstStyle/>
                    <a:p>
                      <a:pPr hangingPunct="0">
                        <a:spcAft>
                          <a:spcPts val="0"/>
                        </a:spcAft>
                      </a:pPr>
                      <a:r>
                        <a:rPr lang="en-GB" sz="1200">
                          <a:effectLst/>
                        </a:rPr>
                        <a:t>2</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c>
                  <a:txBody>
                    <a:bodyPr/>
                    <a:lstStyle/>
                    <a:p>
                      <a:pPr hangingPunct="0">
                        <a:spcAft>
                          <a:spcPts val="0"/>
                        </a:spcAft>
                      </a:pPr>
                      <a:r>
                        <a:rPr lang="en-GB" sz="1200">
                          <a:effectLst/>
                        </a:rPr>
                        <a:t>B-Type </a:t>
                      </a:r>
                      <a:endParaRPr lang="ko-KR" sz="1200">
                        <a:effectLst/>
                      </a:endParaRPr>
                    </a:p>
                    <a:p>
                      <a:pPr hangingPunct="0">
                        <a:spcAft>
                          <a:spcPts val="0"/>
                        </a:spcAft>
                      </a:pPr>
                      <a:r>
                        <a:rPr lang="en-GB" sz="1200">
                          <a:effectLst/>
                        </a:rPr>
                        <a:t>QoS (A,B,C)</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c>
                  <a:txBody>
                    <a:bodyPr/>
                    <a:lstStyle/>
                    <a:p>
                      <a:pPr hangingPunct="0">
                        <a:spcAft>
                          <a:spcPts val="0"/>
                        </a:spcAft>
                      </a:pPr>
                      <a:r>
                        <a:rPr lang="en-GB" sz="1200">
                          <a:effectLst/>
                        </a:rPr>
                        <a:t>B-Type</a:t>
                      </a:r>
                      <a:endParaRPr lang="ko-KR" sz="1200">
                        <a:effectLst/>
                      </a:endParaRPr>
                    </a:p>
                    <a:p>
                      <a:pPr hangingPunct="0">
                        <a:spcAft>
                          <a:spcPts val="0"/>
                        </a:spcAft>
                      </a:pPr>
                      <a:r>
                        <a:rPr lang="en-GB" sz="1200">
                          <a:effectLst/>
                        </a:rPr>
                        <a:t>QoS (A,B,C)</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c>
                  <a:txBody>
                    <a:bodyPr/>
                    <a:lstStyle/>
                    <a:p>
                      <a:pPr hangingPunct="0">
                        <a:spcAft>
                          <a:spcPts val="0"/>
                        </a:spcAft>
                      </a:pPr>
                      <a:r>
                        <a:rPr lang="en-GB" sz="1200">
                          <a:effectLst/>
                        </a:rPr>
                        <a:t>NO</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r>
              <a:tr h="457200">
                <a:tc>
                  <a:txBody>
                    <a:bodyPr/>
                    <a:lstStyle/>
                    <a:p>
                      <a:pPr hangingPunct="0">
                        <a:spcAft>
                          <a:spcPts val="0"/>
                        </a:spcAft>
                      </a:pPr>
                      <a:r>
                        <a:rPr lang="en-GB" sz="1200">
                          <a:effectLst/>
                        </a:rPr>
                        <a:t>2</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c>
                  <a:txBody>
                    <a:bodyPr/>
                    <a:lstStyle/>
                    <a:p>
                      <a:pPr hangingPunct="0">
                        <a:spcAft>
                          <a:spcPts val="0"/>
                        </a:spcAft>
                      </a:pPr>
                      <a:r>
                        <a:rPr lang="en-GB" sz="1200" dirty="0">
                          <a:effectLst/>
                        </a:rPr>
                        <a:t>(1.1.1.1,*,*,*,*)</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c>
                  <a:txBody>
                    <a:bodyPr/>
                    <a:lstStyle/>
                    <a:p>
                      <a:pPr hangingPunct="0">
                        <a:spcAft>
                          <a:spcPts val="0"/>
                        </a:spcAft>
                      </a:pPr>
                      <a:r>
                        <a:rPr lang="en-GB" sz="1200" dirty="0">
                          <a:effectLst/>
                        </a:rPr>
                        <a:t>3</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c>
                  <a:txBody>
                    <a:bodyPr/>
                    <a:lstStyle/>
                    <a:p>
                      <a:pPr hangingPunct="0">
                        <a:spcAft>
                          <a:spcPts val="0"/>
                        </a:spcAft>
                      </a:pPr>
                      <a:r>
                        <a:rPr lang="en-GB" sz="1200" dirty="0">
                          <a:effectLst/>
                        </a:rPr>
                        <a:t>A-Type</a:t>
                      </a:r>
                      <a:endParaRPr lang="ko-KR" sz="1200">
                        <a:effectLst/>
                      </a:endParaRPr>
                    </a:p>
                    <a:p>
                      <a:pPr hangingPunct="0">
                        <a:spcAft>
                          <a:spcPts val="0"/>
                        </a:spcAft>
                      </a:pPr>
                      <a:r>
                        <a:rPr lang="en-GB" sz="1200" dirty="0" err="1">
                          <a:effectLst/>
                        </a:rPr>
                        <a:t>QoS</a:t>
                      </a:r>
                      <a:r>
                        <a:rPr lang="en-GB" sz="1200" dirty="0">
                          <a:effectLst/>
                        </a:rPr>
                        <a:t> Profile = X</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c>
                  <a:txBody>
                    <a:bodyPr/>
                    <a:lstStyle/>
                    <a:p>
                      <a:pPr hangingPunct="0">
                        <a:spcAft>
                          <a:spcPts val="0"/>
                        </a:spcAft>
                      </a:pPr>
                      <a:r>
                        <a:rPr lang="en-GB" sz="1200">
                          <a:effectLst/>
                        </a:rPr>
                        <a:t>A-Type</a:t>
                      </a:r>
                      <a:endParaRPr lang="ko-KR" sz="1200">
                        <a:effectLst/>
                      </a:endParaRPr>
                    </a:p>
                    <a:p>
                      <a:pPr hangingPunct="0">
                        <a:spcAft>
                          <a:spcPts val="0"/>
                        </a:spcAft>
                      </a:pPr>
                      <a:r>
                        <a:rPr lang="en-GB" sz="1200">
                          <a:effectLst/>
                        </a:rPr>
                        <a:t>QoS Profile = X</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c>
                  <a:txBody>
                    <a:bodyPr/>
                    <a:lstStyle/>
                    <a:p>
                      <a:pPr hangingPunct="0">
                        <a:spcAft>
                          <a:spcPts val="0"/>
                        </a:spcAft>
                      </a:pPr>
                      <a:r>
                        <a:rPr lang="en-GB" sz="1200">
                          <a:effectLst/>
                        </a:rPr>
                        <a:t>NO</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r>
              <a:tr h="457200">
                <a:tc>
                  <a:txBody>
                    <a:bodyPr/>
                    <a:lstStyle/>
                    <a:p>
                      <a:pPr hangingPunct="0">
                        <a:spcAft>
                          <a:spcPts val="0"/>
                        </a:spcAft>
                      </a:pPr>
                      <a:r>
                        <a:rPr lang="en-GB" sz="1200" dirty="0">
                          <a:effectLst/>
                        </a:rPr>
                        <a:t>3</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solidFill>
                      <a:schemeClr val="accent6">
                        <a:lumMod val="60000"/>
                        <a:lumOff val="40000"/>
                      </a:schemeClr>
                    </a:solidFill>
                  </a:tcPr>
                </a:tc>
                <a:tc>
                  <a:txBody>
                    <a:bodyPr/>
                    <a:lstStyle/>
                    <a:p>
                      <a:pPr hangingPunct="0">
                        <a:spcAft>
                          <a:spcPts val="0"/>
                        </a:spcAft>
                      </a:pPr>
                      <a:r>
                        <a:rPr lang="en-GB" sz="1200" dirty="0">
                          <a:effectLst/>
                        </a:rPr>
                        <a:t>(1.1.1.1,*,*,*,*)</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solidFill>
                      <a:schemeClr val="accent6">
                        <a:lumMod val="60000"/>
                        <a:lumOff val="40000"/>
                      </a:schemeClr>
                    </a:solidFill>
                  </a:tcPr>
                </a:tc>
                <a:tc>
                  <a:txBody>
                    <a:bodyPr/>
                    <a:lstStyle/>
                    <a:p>
                      <a:pPr hangingPunct="0">
                        <a:spcAft>
                          <a:spcPts val="0"/>
                        </a:spcAft>
                      </a:pPr>
                      <a:r>
                        <a:rPr lang="en-GB" sz="1200" dirty="0">
                          <a:effectLst/>
                        </a:rPr>
                        <a:t>1</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solidFill>
                      <a:schemeClr val="accent6">
                        <a:lumMod val="60000"/>
                        <a:lumOff val="40000"/>
                      </a:schemeClr>
                    </a:solidFill>
                  </a:tcPr>
                </a:tc>
                <a:tc>
                  <a:txBody>
                    <a:bodyPr/>
                    <a:lstStyle/>
                    <a:p>
                      <a:pPr hangingPunct="0">
                        <a:spcAft>
                          <a:spcPts val="0"/>
                        </a:spcAft>
                      </a:pPr>
                      <a:r>
                        <a:rPr lang="en-GB" sz="1200" dirty="0">
                          <a:effectLst/>
                        </a:rPr>
                        <a:t>A-Type</a:t>
                      </a:r>
                      <a:endParaRPr lang="ko-KR" sz="1200">
                        <a:effectLst/>
                      </a:endParaRPr>
                    </a:p>
                    <a:p>
                      <a:pPr hangingPunct="0">
                        <a:spcAft>
                          <a:spcPts val="0"/>
                        </a:spcAft>
                      </a:pPr>
                      <a:r>
                        <a:rPr lang="en-GB" sz="1200" dirty="0" err="1">
                          <a:effectLst/>
                        </a:rPr>
                        <a:t>QoS</a:t>
                      </a:r>
                      <a:r>
                        <a:rPr lang="en-GB" sz="1200" dirty="0">
                          <a:effectLst/>
                        </a:rPr>
                        <a:t> Profile = Y2</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solidFill>
                      <a:schemeClr val="accent6">
                        <a:lumMod val="60000"/>
                        <a:lumOff val="40000"/>
                      </a:schemeClr>
                    </a:solidFill>
                  </a:tcPr>
                </a:tc>
                <a:tc>
                  <a:txBody>
                    <a:bodyPr/>
                    <a:lstStyle/>
                    <a:p>
                      <a:pPr hangingPunct="0">
                        <a:spcAft>
                          <a:spcPts val="0"/>
                        </a:spcAft>
                      </a:pPr>
                      <a:r>
                        <a:rPr lang="en-GB" sz="1200" dirty="0">
                          <a:effectLst/>
                        </a:rPr>
                        <a:t>A-Type </a:t>
                      </a:r>
                      <a:endParaRPr lang="ko-KR" sz="1200">
                        <a:effectLst/>
                      </a:endParaRPr>
                    </a:p>
                    <a:p>
                      <a:pPr hangingPunct="0">
                        <a:spcAft>
                          <a:spcPts val="0"/>
                        </a:spcAft>
                      </a:pPr>
                      <a:r>
                        <a:rPr lang="en-GB" sz="1200" dirty="0" err="1">
                          <a:effectLst/>
                        </a:rPr>
                        <a:t>QoS</a:t>
                      </a:r>
                      <a:r>
                        <a:rPr lang="en-GB" sz="1200" dirty="0">
                          <a:effectLst/>
                        </a:rPr>
                        <a:t> Profile = Y1</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solidFill>
                      <a:schemeClr val="accent6">
                        <a:lumMod val="60000"/>
                        <a:lumOff val="40000"/>
                      </a:schemeClr>
                    </a:solidFill>
                  </a:tcPr>
                </a:tc>
                <a:tc>
                  <a:txBody>
                    <a:bodyPr/>
                    <a:lstStyle/>
                    <a:p>
                      <a:pPr hangingPunct="0">
                        <a:spcAft>
                          <a:spcPts val="0"/>
                        </a:spcAft>
                      </a:pPr>
                      <a:r>
                        <a:rPr lang="en-GB" sz="1200" dirty="0">
                          <a:effectLst/>
                        </a:rPr>
                        <a:t>YES</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solidFill>
                      <a:schemeClr val="accent6">
                        <a:lumMod val="60000"/>
                        <a:lumOff val="40000"/>
                      </a:schemeClr>
                    </a:solidFill>
                  </a:tcPr>
                </a:tc>
              </a:tr>
              <a:tr h="457200">
                <a:tc>
                  <a:txBody>
                    <a:bodyPr/>
                    <a:lstStyle/>
                    <a:p>
                      <a:pPr hangingPunct="0">
                        <a:spcAft>
                          <a:spcPts val="0"/>
                        </a:spcAft>
                      </a:pPr>
                      <a:r>
                        <a:rPr lang="en-GB" sz="1200">
                          <a:effectLst/>
                        </a:rPr>
                        <a:t>4</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c>
                  <a:txBody>
                    <a:bodyPr/>
                    <a:lstStyle/>
                    <a:p>
                      <a:pPr hangingPunct="0">
                        <a:spcAft>
                          <a:spcPts val="0"/>
                        </a:spcAft>
                      </a:pPr>
                      <a:r>
                        <a:rPr lang="en-GB" sz="1200">
                          <a:effectLst/>
                        </a:rPr>
                        <a:t>(10.10.0.1,*,*,*,*)</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c>
                  <a:txBody>
                    <a:bodyPr/>
                    <a:lstStyle/>
                    <a:p>
                      <a:pPr hangingPunct="0">
                        <a:spcAft>
                          <a:spcPts val="0"/>
                        </a:spcAft>
                      </a:pPr>
                      <a:r>
                        <a:rPr lang="en-GB" sz="1200">
                          <a:effectLst/>
                        </a:rPr>
                        <a:t>4</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c>
                  <a:txBody>
                    <a:bodyPr/>
                    <a:lstStyle/>
                    <a:p>
                      <a:pPr hangingPunct="0">
                        <a:spcAft>
                          <a:spcPts val="0"/>
                        </a:spcAft>
                      </a:pPr>
                      <a:r>
                        <a:rPr lang="en-GB" sz="1200" dirty="0">
                          <a:effectLst/>
                        </a:rPr>
                        <a:t>A-Type</a:t>
                      </a:r>
                      <a:endParaRPr lang="ko-KR" sz="1200">
                        <a:effectLst/>
                      </a:endParaRPr>
                    </a:p>
                    <a:p>
                      <a:pPr hangingPunct="0">
                        <a:spcAft>
                          <a:spcPts val="0"/>
                        </a:spcAft>
                      </a:pPr>
                      <a:r>
                        <a:rPr lang="en-GB" sz="1200" dirty="0" err="1">
                          <a:effectLst/>
                        </a:rPr>
                        <a:t>QoS</a:t>
                      </a:r>
                      <a:r>
                        <a:rPr lang="en-GB" sz="1200" dirty="0">
                          <a:effectLst/>
                        </a:rPr>
                        <a:t> Profile = X</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c>
                  <a:txBody>
                    <a:bodyPr/>
                    <a:lstStyle/>
                    <a:p>
                      <a:pPr hangingPunct="0">
                        <a:spcAft>
                          <a:spcPts val="0"/>
                        </a:spcAft>
                      </a:pPr>
                      <a:r>
                        <a:rPr lang="en-GB" sz="1200" dirty="0">
                          <a:effectLst/>
                        </a:rPr>
                        <a:t>A-Type</a:t>
                      </a:r>
                      <a:endParaRPr lang="ko-KR" sz="1200">
                        <a:effectLst/>
                      </a:endParaRPr>
                    </a:p>
                    <a:p>
                      <a:pPr hangingPunct="0">
                        <a:spcAft>
                          <a:spcPts val="0"/>
                        </a:spcAft>
                      </a:pPr>
                      <a:r>
                        <a:rPr lang="en-GB" sz="1200" dirty="0" err="1">
                          <a:effectLst/>
                        </a:rPr>
                        <a:t>QoS</a:t>
                      </a:r>
                      <a:r>
                        <a:rPr lang="en-GB" sz="1200" dirty="0">
                          <a:effectLst/>
                        </a:rPr>
                        <a:t> Profile = X</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c>
                  <a:txBody>
                    <a:bodyPr/>
                    <a:lstStyle/>
                    <a:p>
                      <a:pPr hangingPunct="0">
                        <a:spcAft>
                          <a:spcPts val="0"/>
                        </a:spcAft>
                      </a:pPr>
                      <a:r>
                        <a:rPr lang="en-GB" sz="1200" dirty="0">
                          <a:effectLst/>
                        </a:rPr>
                        <a:t>NO</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r>
              <a:tr h="457200">
                <a:tc>
                  <a:txBody>
                    <a:bodyPr/>
                    <a:lstStyle/>
                    <a:p>
                      <a:pPr hangingPunct="0">
                        <a:spcAft>
                          <a:spcPts val="0"/>
                        </a:spcAft>
                      </a:pPr>
                      <a:r>
                        <a:rPr lang="en-GB" sz="1200">
                          <a:effectLst/>
                        </a:rPr>
                        <a:t>5</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c>
                  <a:txBody>
                    <a:bodyPr/>
                    <a:lstStyle/>
                    <a:p>
                      <a:pPr hangingPunct="0">
                        <a:spcAft>
                          <a:spcPts val="0"/>
                        </a:spcAft>
                      </a:pPr>
                      <a:r>
                        <a:rPr lang="en-GB" sz="1200">
                          <a:effectLst/>
                        </a:rPr>
                        <a:t>(10.10.0.1,*,*,*,*)</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c>
                  <a:txBody>
                    <a:bodyPr/>
                    <a:lstStyle/>
                    <a:p>
                      <a:pPr hangingPunct="0">
                        <a:spcAft>
                          <a:spcPts val="0"/>
                        </a:spcAft>
                      </a:pPr>
                      <a:r>
                        <a:rPr lang="en-GB" sz="1200">
                          <a:effectLst/>
                        </a:rPr>
                        <a:t>5</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c>
                  <a:txBody>
                    <a:bodyPr/>
                    <a:lstStyle/>
                    <a:p>
                      <a:pPr hangingPunct="0">
                        <a:spcAft>
                          <a:spcPts val="0"/>
                        </a:spcAft>
                      </a:pPr>
                      <a:r>
                        <a:rPr lang="en-GB" sz="1200">
                          <a:effectLst/>
                        </a:rPr>
                        <a:t>A-Type</a:t>
                      </a:r>
                      <a:endParaRPr lang="ko-KR" sz="1200">
                        <a:effectLst/>
                      </a:endParaRPr>
                    </a:p>
                    <a:p>
                      <a:pPr hangingPunct="0">
                        <a:spcAft>
                          <a:spcPts val="0"/>
                        </a:spcAft>
                      </a:pPr>
                      <a:r>
                        <a:rPr lang="en-GB" sz="1200">
                          <a:effectLst/>
                        </a:rPr>
                        <a:t>QoS Profile = Z</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c>
                  <a:txBody>
                    <a:bodyPr/>
                    <a:lstStyle/>
                    <a:p>
                      <a:pPr hangingPunct="0">
                        <a:spcAft>
                          <a:spcPts val="0"/>
                        </a:spcAft>
                      </a:pPr>
                      <a:r>
                        <a:rPr lang="en-GB" sz="1200" dirty="0">
                          <a:effectLst/>
                        </a:rPr>
                        <a:t>A-Type</a:t>
                      </a:r>
                      <a:endParaRPr lang="ko-KR" sz="1200">
                        <a:effectLst/>
                      </a:endParaRPr>
                    </a:p>
                    <a:p>
                      <a:pPr hangingPunct="0">
                        <a:spcAft>
                          <a:spcPts val="0"/>
                        </a:spcAft>
                      </a:pPr>
                      <a:r>
                        <a:rPr lang="en-GB" sz="1200" dirty="0" err="1">
                          <a:effectLst/>
                        </a:rPr>
                        <a:t>QoS</a:t>
                      </a:r>
                      <a:r>
                        <a:rPr lang="en-GB" sz="1200" dirty="0">
                          <a:effectLst/>
                        </a:rPr>
                        <a:t> Profile = X</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c>
                  <a:txBody>
                    <a:bodyPr/>
                    <a:lstStyle/>
                    <a:p>
                      <a:pPr hangingPunct="0">
                        <a:spcAft>
                          <a:spcPts val="0"/>
                        </a:spcAft>
                      </a:pPr>
                      <a:r>
                        <a:rPr lang="en-GB" sz="1200" dirty="0">
                          <a:effectLst/>
                        </a:rPr>
                        <a:t>NO</a:t>
                      </a:r>
                      <a:endParaRPr lang="ko-KR" sz="1200">
                        <a:solidFill>
                          <a:srgbClr val="000000"/>
                        </a:solidFill>
                        <a:effectLst/>
                        <a:latin typeface="Times New Roman" panose="02020603050405020304" pitchFamily="18" charset="0"/>
                        <a:ea typeface="맑은 고딕" panose="020B0503020000020004" pitchFamily="50" charset="-127"/>
                      </a:endParaRPr>
                    </a:p>
                  </a:txBody>
                  <a:tcPr marL="68580" marR="68580" marT="0" marB="0"/>
                </a:tc>
              </a:tr>
            </a:tbl>
          </a:graphicData>
        </a:graphic>
      </p:graphicFrame>
    </p:spTree>
    <p:extLst>
      <p:ext uri="{BB962C8B-B14F-4D97-AF65-F5344CB8AC3E}">
        <p14:creationId xmlns:p14="http://schemas.microsoft.com/office/powerpoint/2010/main" val="35373475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Autofit/>
          </a:bodyPr>
          <a:lstStyle/>
          <a:p>
            <a:r>
              <a:rPr lang="en-US" altLang="ko-KR" sz="3200" dirty="0" smtClean="0"/>
              <a:t>Example: Personal Live Broadcasting (UL Reflective </a:t>
            </a:r>
            <a:r>
              <a:rPr lang="en-US" altLang="ko-KR" sz="3200" dirty="0" err="1" smtClean="0"/>
              <a:t>QoS</a:t>
            </a:r>
            <a:r>
              <a:rPr lang="en-US" altLang="ko-KR" sz="3200" dirty="0" smtClean="0"/>
              <a:t>)</a:t>
            </a:r>
            <a:endParaRPr lang="ko-KR" altLang="en-US" sz="3200"/>
          </a:p>
        </p:txBody>
      </p:sp>
      <p:sp>
        <p:nvSpPr>
          <p:cNvPr id="3" name="내용 개체 틀 2"/>
          <p:cNvSpPr>
            <a:spLocks noGrp="1"/>
          </p:cNvSpPr>
          <p:nvPr>
            <p:ph idx="1"/>
          </p:nvPr>
        </p:nvSpPr>
        <p:spPr>
          <a:xfrm>
            <a:off x="320510" y="1404594"/>
            <a:ext cx="11547837" cy="1074201"/>
          </a:xfrm>
        </p:spPr>
        <p:txBody>
          <a:bodyPr>
            <a:noAutofit/>
          </a:bodyPr>
          <a:lstStyle/>
          <a:p>
            <a:r>
              <a:rPr lang="en-GB" altLang="ko-KR" sz="1400" dirty="0" smtClean="0"/>
              <a:t>Assumptions</a:t>
            </a:r>
          </a:p>
          <a:p>
            <a:pPr lvl="1"/>
            <a:r>
              <a:rPr lang="en-GB" altLang="ko-KR" sz="1200" dirty="0" smtClean="0"/>
              <a:t>Mobile </a:t>
            </a:r>
            <a:r>
              <a:rPr lang="en-GB" altLang="ko-KR" sz="1200" dirty="0"/>
              <a:t>Operator A have a contract on the uplink differentiation service with the OTT service provider (Personal Live Broadcasting Service). </a:t>
            </a:r>
            <a:endParaRPr lang="en-GB" altLang="ko-KR" sz="1200" dirty="0" smtClean="0"/>
          </a:p>
          <a:p>
            <a:pPr lvl="1"/>
            <a:r>
              <a:rPr lang="en-GB" altLang="ko-KR" sz="1200" dirty="0" smtClean="0"/>
              <a:t>Since </a:t>
            </a:r>
            <a:r>
              <a:rPr lang="en-GB" altLang="ko-KR" sz="1200" dirty="0"/>
              <a:t>the OTT service provider uses the CDN technologies, the IP addresses of the server changes. The OTT service </a:t>
            </a:r>
            <a:r>
              <a:rPr lang="en-GB" altLang="ko-KR" sz="1200" dirty="0" smtClean="0"/>
              <a:t>provider does not inform </a:t>
            </a:r>
            <a:r>
              <a:rPr lang="en-GB" altLang="ko-KR" sz="1200" dirty="0"/>
              <a:t>the Mobile Operator A of the exact list of the IP address to the Mobile Operator A beforehand. </a:t>
            </a:r>
            <a:endParaRPr lang="en-GB" altLang="ko-KR" sz="1200" dirty="0" smtClean="0"/>
          </a:p>
          <a:p>
            <a:pPr lvl="1"/>
            <a:r>
              <a:rPr lang="en-GB" altLang="ko-KR" sz="1200" dirty="0" smtClean="0"/>
              <a:t>The </a:t>
            </a:r>
            <a:r>
              <a:rPr lang="en-GB" altLang="ko-KR" sz="1200" dirty="0"/>
              <a:t>Mobile Operator A’s UP function can detect the OTT service provider’s traffic to be differentiated.</a:t>
            </a:r>
            <a:endParaRPr lang="ko-KR" altLang="ko-KR" sz="1200"/>
          </a:p>
          <a:p>
            <a:endParaRPr lang="ko-KR" altLang="en-US" sz="1400"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529" y="2912234"/>
            <a:ext cx="5138622" cy="3622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내용 개체 틀 2"/>
          <p:cNvSpPr txBox="1">
            <a:spLocks/>
          </p:cNvSpPr>
          <p:nvPr/>
        </p:nvSpPr>
        <p:spPr>
          <a:xfrm>
            <a:off x="5654987" y="2598197"/>
            <a:ext cx="6213360" cy="3776889"/>
          </a:xfrm>
          <a:prstGeom prst="rect">
            <a:avLst/>
          </a:prstGeom>
        </p:spPr>
        <p:txBody>
          <a:bodyPr vert="horz" lIns="91440" tIns="45720" rIns="91440" bIns="45720" rtlCol="0">
            <a:noAutofit/>
          </a:bodyPr>
          <a:lst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accent5">
                    <a:lumMod val="75000"/>
                  </a:schemeClr>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accent5">
                    <a:lumMod val="75000"/>
                  </a:schemeClr>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accent5">
                    <a:lumMod val="75000"/>
                  </a:schemeClr>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hangingPunct="0">
              <a:buNone/>
            </a:pPr>
            <a:r>
              <a:rPr lang="en-US" altLang="ko-KR" sz="1200" b="1" u="sng" dirty="0" smtClean="0"/>
              <a:t>Procedures</a:t>
            </a:r>
          </a:p>
          <a:p>
            <a:pPr marL="0" indent="0" hangingPunct="0">
              <a:buNone/>
            </a:pPr>
            <a:r>
              <a:rPr lang="en-US" altLang="ko-KR" sz="1200" dirty="0" smtClean="0"/>
              <a:t>Step </a:t>
            </a:r>
            <a:r>
              <a:rPr lang="en-US" altLang="ko-KR" sz="1200" dirty="0"/>
              <a:t>1. During PDU session establishment, the CN-CP function install the pre-authorized </a:t>
            </a:r>
            <a:r>
              <a:rPr lang="en-US" altLang="ko-KR" sz="1200" dirty="0" err="1"/>
              <a:t>QoS</a:t>
            </a:r>
            <a:r>
              <a:rPr lang="en-US" altLang="ko-KR" sz="1200" dirty="0"/>
              <a:t> rule including packet filter (derived from Reflective </a:t>
            </a:r>
            <a:r>
              <a:rPr lang="en-US" altLang="ko-KR" sz="1200" dirty="0" err="1"/>
              <a:t>QoS</a:t>
            </a:r>
            <a:r>
              <a:rPr lang="en-US" altLang="ko-KR" sz="1200" dirty="0"/>
              <a:t>), </a:t>
            </a:r>
            <a:r>
              <a:rPr lang="en-US" altLang="ko-KR" sz="1200" dirty="0" err="1"/>
              <a:t>QoS</a:t>
            </a:r>
            <a:r>
              <a:rPr lang="en-US" altLang="ko-KR" sz="1200" dirty="0"/>
              <a:t>-Flow-ID and </a:t>
            </a:r>
            <a:r>
              <a:rPr lang="en-US" altLang="ko-KR" sz="1200" dirty="0" err="1"/>
              <a:t>QoS</a:t>
            </a:r>
            <a:r>
              <a:rPr lang="en-US" altLang="ko-KR" sz="1200" dirty="0"/>
              <a:t> Profile</a:t>
            </a:r>
            <a:r>
              <a:rPr lang="en-GB" altLang="ko-KR" sz="1200" dirty="0"/>
              <a:t> to the CN-UP.</a:t>
            </a:r>
            <a:endParaRPr lang="ko-KR" altLang="ko-KR" sz="1200"/>
          </a:p>
          <a:p>
            <a:pPr marL="0" indent="0" hangingPunct="0">
              <a:buNone/>
            </a:pPr>
            <a:r>
              <a:rPr lang="en-US" altLang="ko-KR" sz="1200" dirty="0"/>
              <a:t>Step 2. User starts the Personal Live Broadcasting (PLB) Application and generate uplink traffic for the service.</a:t>
            </a:r>
            <a:endParaRPr lang="ko-KR" altLang="ko-KR" sz="1200"/>
          </a:p>
          <a:p>
            <a:pPr marL="0" indent="0" hangingPunct="0">
              <a:buNone/>
            </a:pPr>
            <a:r>
              <a:rPr lang="en-US" altLang="ko-KR" sz="1200" dirty="0"/>
              <a:t>Step 3. The operator’s UP function detects the PLB application traffic.</a:t>
            </a:r>
            <a:endParaRPr lang="ko-KR" altLang="ko-KR" sz="1200"/>
          </a:p>
          <a:p>
            <a:pPr marL="0" indent="0" hangingPunct="0">
              <a:buNone/>
            </a:pPr>
            <a:r>
              <a:rPr lang="en-US" altLang="ko-KR" sz="1200" dirty="0"/>
              <a:t>Step 4. UP function marks the downlink traffic for the corresponding uplink traffic to be differentiated for the given </a:t>
            </a:r>
            <a:r>
              <a:rPr lang="en-US" altLang="ko-KR" sz="1200" dirty="0" err="1"/>
              <a:t>QoS</a:t>
            </a:r>
            <a:r>
              <a:rPr lang="en-US" altLang="ko-KR" sz="1200" dirty="0"/>
              <a:t>-Flow-ID.</a:t>
            </a:r>
            <a:endParaRPr lang="ko-KR" altLang="ko-KR" sz="1200"/>
          </a:p>
          <a:p>
            <a:pPr marL="0" indent="0" hangingPunct="0">
              <a:buNone/>
            </a:pPr>
            <a:r>
              <a:rPr lang="en-US" altLang="ko-KR" sz="1200" dirty="0"/>
              <a:t>Step 5. RAN </a:t>
            </a:r>
            <a:r>
              <a:rPr lang="x-none" altLang="ko-KR" sz="1200" dirty="0"/>
              <a:t>binds QoS Flows onto access-specific resources based on the NG3 marking/tunnel information and the corresponding QoS characteristics provided during PDU session establishment.</a:t>
            </a:r>
            <a:endParaRPr lang="ko-KR" altLang="ko-KR" sz="1200" dirty="0"/>
          </a:p>
          <a:p>
            <a:pPr marL="0" indent="0" hangingPunct="0">
              <a:buNone/>
            </a:pPr>
            <a:r>
              <a:rPr lang="en-US" altLang="ko-KR" sz="1200" dirty="0"/>
              <a:t>Step 6. When UE receives the downlink packet marked with the </a:t>
            </a:r>
            <a:r>
              <a:rPr lang="en-US" altLang="ko-KR" sz="1200" dirty="0" err="1"/>
              <a:t>QoS</a:t>
            </a:r>
            <a:r>
              <a:rPr lang="en-US" altLang="ko-KR" sz="1200" dirty="0"/>
              <a:t>-Flow-ID, it installs the derived packet filter.</a:t>
            </a:r>
            <a:endParaRPr lang="ko-KR" altLang="ko-KR" sz="1200"/>
          </a:p>
          <a:p>
            <a:pPr marL="0" indent="0" hangingPunct="0">
              <a:buNone/>
            </a:pPr>
            <a:r>
              <a:rPr lang="en-US" altLang="ko-KR" sz="1200" dirty="0"/>
              <a:t>Step 7. When the UE’s PLB application sends the uplink packet, the UE matches the packet to the packet filter derived in Step 6 and marks the </a:t>
            </a:r>
            <a:r>
              <a:rPr lang="en-US" altLang="ko-KR" sz="1200" dirty="0" err="1"/>
              <a:t>QoS</a:t>
            </a:r>
            <a:r>
              <a:rPr lang="en-US" altLang="ko-KR" sz="1200" dirty="0"/>
              <a:t>-Flow-ID for the uplink traffic. </a:t>
            </a:r>
            <a:endParaRPr lang="ko-KR" altLang="ko-KR" sz="1200"/>
          </a:p>
          <a:p>
            <a:pPr marL="0" indent="0" hangingPunct="0">
              <a:buNone/>
            </a:pPr>
            <a:r>
              <a:rPr lang="en-US" altLang="ko-KR" sz="1200" dirty="0"/>
              <a:t>Step 8. RAN performs differential </a:t>
            </a:r>
            <a:r>
              <a:rPr lang="en-US" altLang="ko-KR" sz="1200" dirty="0" err="1"/>
              <a:t>QoS</a:t>
            </a:r>
            <a:r>
              <a:rPr lang="en-US" altLang="ko-KR" sz="1200" dirty="0"/>
              <a:t> treatment for the PLB application uplink traffic.</a:t>
            </a:r>
            <a:endParaRPr lang="ko-KR" altLang="ko-KR" sz="1200"/>
          </a:p>
          <a:p>
            <a:endParaRPr lang="ko-KR" altLang="en-US" sz="1200" dirty="0"/>
          </a:p>
        </p:txBody>
      </p:sp>
    </p:spTree>
    <p:extLst>
      <p:ext uri="{BB962C8B-B14F-4D97-AF65-F5344CB8AC3E}">
        <p14:creationId xmlns:p14="http://schemas.microsoft.com/office/powerpoint/2010/main" val="17951271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GB" altLang="ko-KR" sz="3200" dirty="0" smtClean="0"/>
              <a:t>Example: OTT </a:t>
            </a:r>
            <a:r>
              <a:rPr lang="en-GB" altLang="ko-KR" sz="3200" dirty="0"/>
              <a:t>Video Streaming – DL Reflective </a:t>
            </a:r>
            <a:r>
              <a:rPr lang="en-GB" altLang="ko-KR" sz="3200" dirty="0" err="1"/>
              <a:t>QoS</a:t>
            </a:r>
            <a:endParaRPr lang="ko-KR" altLang="en-US" sz="3200" dirty="0"/>
          </a:p>
        </p:txBody>
      </p:sp>
      <p:sp>
        <p:nvSpPr>
          <p:cNvPr id="3" name="내용 개체 틀 2"/>
          <p:cNvSpPr>
            <a:spLocks noGrp="1"/>
          </p:cNvSpPr>
          <p:nvPr>
            <p:ph idx="1"/>
          </p:nvPr>
        </p:nvSpPr>
        <p:spPr>
          <a:xfrm>
            <a:off x="320510" y="1404595"/>
            <a:ext cx="11547837" cy="1072598"/>
          </a:xfrm>
        </p:spPr>
        <p:txBody>
          <a:bodyPr>
            <a:noAutofit/>
          </a:bodyPr>
          <a:lstStyle/>
          <a:p>
            <a:pPr hangingPunct="0"/>
            <a:r>
              <a:rPr lang="en-GB" altLang="ko-KR" sz="1800" dirty="0" smtClean="0"/>
              <a:t>Assumptions</a:t>
            </a:r>
          </a:p>
          <a:p>
            <a:pPr lvl="1" hangingPunct="0"/>
            <a:r>
              <a:rPr lang="en-GB" altLang="ko-KR" sz="1600" dirty="0" smtClean="0"/>
              <a:t>The </a:t>
            </a:r>
            <a:r>
              <a:rPr lang="en-GB" altLang="ko-KR" sz="1600" dirty="0"/>
              <a:t>user subscribed the premium service to the operator for use UE’s differential OTT video treatment. </a:t>
            </a:r>
            <a:endParaRPr lang="ko-KR" altLang="ko-KR" sz="1600"/>
          </a:p>
          <a:p>
            <a:pPr lvl="1" hangingPunct="0"/>
            <a:r>
              <a:rPr lang="en-GB" altLang="ko-KR" sz="1600" dirty="0"/>
              <a:t>UE is configured to apply special </a:t>
            </a:r>
            <a:r>
              <a:rPr lang="en-GB" altLang="ko-KR" sz="1600" dirty="0" err="1"/>
              <a:t>QoS</a:t>
            </a:r>
            <a:r>
              <a:rPr lang="en-GB" altLang="ko-KR" sz="1600" dirty="0"/>
              <a:t> for the OTT video application.</a:t>
            </a:r>
            <a:endParaRPr lang="ko-KR" altLang="ko-KR" sz="1600"/>
          </a:p>
          <a:p>
            <a:endParaRPr lang="ko-KR" altLang="en-US" sz="1800" dirty="0"/>
          </a:p>
        </p:txBody>
      </p:sp>
      <p:sp>
        <p:nvSpPr>
          <p:cNvPr id="4" name="내용 개체 틀 2"/>
          <p:cNvSpPr txBox="1">
            <a:spLocks/>
          </p:cNvSpPr>
          <p:nvPr/>
        </p:nvSpPr>
        <p:spPr>
          <a:xfrm>
            <a:off x="6418081" y="2731717"/>
            <a:ext cx="5236363" cy="3835338"/>
          </a:xfrm>
          <a:prstGeom prst="rect">
            <a:avLst/>
          </a:prstGeom>
        </p:spPr>
        <p:txBody>
          <a:bodyPr vert="horz" lIns="91440" tIns="45720" rIns="91440" bIns="45720" rtlCol="0">
            <a:noAutofit/>
          </a:bodyPr>
          <a:lst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accent5">
                    <a:lumMod val="75000"/>
                  </a:schemeClr>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accent5">
                    <a:lumMod val="75000"/>
                  </a:schemeClr>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accent5">
                    <a:lumMod val="75000"/>
                  </a:schemeClr>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accent5">
                    <a:lumMod val="75000"/>
                  </a:schemeClr>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hangingPunct="0">
              <a:buNone/>
            </a:pPr>
            <a:r>
              <a:rPr lang="en-GB" altLang="ko-KR" sz="1200" b="1" u="sng" dirty="0" smtClean="0"/>
              <a:t>Procedures</a:t>
            </a:r>
          </a:p>
          <a:p>
            <a:pPr marL="0" indent="0" hangingPunct="0">
              <a:buNone/>
            </a:pPr>
            <a:r>
              <a:rPr lang="en-GB" altLang="ko-KR" sz="1200" dirty="0" smtClean="0"/>
              <a:t>Step </a:t>
            </a:r>
            <a:r>
              <a:rPr lang="en-GB" altLang="ko-KR" sz="1200" dirty="0"/>
              <a:t>1. During the PDU session establishment, the pre-authorized </a:t>
            </a:r>
            <a:r>
              <a:rPr lang="en-GB" altLang="ko-KR" sz="1200" dirty="0" err="1"/>
              <a:t>QoS</a:t>
            </a:r>
            <a:r>
              <a:rPr lang="en-GB" altLang="ko-KR" sz="1200" dirty="0"/>
              <a:t> rule includes high level packet filter which can derive the n-tuple packet filter, </a:t>
            </a:r>
            <a:r>
              <a:rPr lang="en-GB" altLang="ko-KR" sz="1200" dirty="0" err="1"/>
              <a:t>QoS</a:t>
            </a:r>
            <a:r>
              <a:rPr lang="en-GB" altLang="ko-KR" sz="1200" dirty="0"/>
              <a:t>-Flow-ID, </a:t>
            </a:r>
            <a:r>
              <a:rPr lang="en-GB" altLang="ko-KR" sz="1200" dirty="0" err="1"/>
              <a:t>QoS</a:t>
            </a:r>
            <a:r>
              <a:rPr lang="en-GB" altLang="ko-KR" sz="1200" dirty="0"/>
              <a:t> Profile.</a:t>
            </a:r>
            <a:endParaRPr lang="ko-KR" altLang="ko-KR" sz="1200"/>
          </a:p>
          <a:p>
            <a:pPr marL="0" indent="0" hangingPunct="0">
              <a:buNone/>
            </a:pPr>
            <a:r>
              <a:rPr lang="en-GB" altLang="ko-KR" sz="1200" dirty="0"/>
              <a:t>Step 2. </a:t>
            </a:r>
            <a:r>
              <a:rPr lang="en-GB" altLang="ko-KR" sz="1200" dirty="0" smtClean="0"/>
              <a:t>The </a:t>
            </a:r>
            <a:r>
              <a:rPr lang="en-GB" altLang="ko-KR" sz="1200" dirty="0"/>
              <a:t>user starts the OTT video application.</a:t>
            </a:r>
            <a:endParaRPr lang="ko-KR" altLang="ko-KR" sz="1200"/>
          </a:p>
          <a:p>
            <a:pPr marL="0" indent="0" hangingPunct="0">
              <a:buNone/>
            </a:pPr>
            <a:r>
              <a:rPr lang="en-GB" altLang="ko-KR" sz="1200" dirty="0"/>
              <a:t>Step 3. The UE marks the uplink traffic with the </a:t>
            </a:r>
            <a:r>
              <a:rPr lang="en-GB" altLang="ko-KR" sz="1200" dirty="0" err="1"/>
              <a:t>QoS</a:t>
            </a:r>
            <a:r>
              <a:rPr lang="en-GB" altLang="ko-KR" sz="1200" dirty="0"/>
              <a:t>-Flow-ID for the OTT video application.</a:t>
            </a:r>
            <a:endParaRPr lang="ko-KR" altLang="ko-KR" sz="1200"/>
          </a:p>
          <a:p>
            <a:pPr marL="0" indent="0" hangingPunct="0">
              <a:buNone/>
            </a:pPr>
            <a:r>
              <a:rPr lang="en-GB" altLang="ko-KR" sz="1200" dirty="0"/>
              <a:t>Step 4. </a:t>
            </a:r>
            <a:r>
              <a:rPr lang="x-none" altLang="ko-KR" sz="1200" dirty="0"/>
              <a:t>RAN determines the NG3 QoS marking, selects the NG3 tunnel and forward the NG3 marked packet to the UP</a:t>
            </a:r>
            <a:endParaRPr lang="ko-KR" altLang="ko-KR" sz="1200" dirty="0"/>
          </a:p>
          <a:p>
            <a:pPr marL="0" indent="0" hangingPunct="0">
              <a:buNone/>
            </a:pPr>
            <a:r>
              <a:rPr lang="en-GB" altLang="ko-KR" sz="1200" dirty="0"/>
              <a:t>Step 5. The UP applies Reflective </a:t>
            </a:r>
            <a:r>
              <a:rPr lang="en-GB" altLang="ko-KR" sz="1200" dirty="0" err="1"/>
              <a:t>QoS</a:t>
            </a:r>
            <a:r>
              <a:rPr lang="en-GB" altLang="ko-KR" sz="1200" dirty="0"/>
              <a:t> to derive the DL packet filter from the uplink packet and install the derived n-tuple packet filter for DL traffic. </a:t>
            </a:r>
            <a:endParaRPr lang="ko-KR" altLang="ko-KR" sz="1200"/>
          </a:p>
          <a:p>
            <a:pPr marL="0" indent="0" hangingPunct="0">
              <a:buNone/>
            </a:pPr>
            <a:r>
              <a:rPr lang="en-GB" altLang="ko-KR" sz="1200" dirty="0"/>
              <a:t>Step 6. When the downlink traffic comes to the UP function, the UP function marks the </a:t>
            </a:r>
            <a:r>
              <a:rPr lang="en-GB" altLang="ko-KR" sz="1200" dirty="0" err="1"/>
              <a:t>QoS</a:t>
            </a:r>
            <a:r>
              <a:rPr lang="en-GB" altLang="ko-KR" sz="1200" dirty="0"/>
              <a:t>-Flow-ID and forward the packet to the AN marked with NG3 tunnel.</a:t>
            </a:r>
            <a:endParaRPr lang="ko-KR" altLang="ko-KR" sz="1200"/>
          </a:p>
          <a:p>
            <a:pPr marL="0" indent="0" hangingPunct="0">
              <a:buNone/>
            </a:pPr>
            <a:r>
              <a:rPr lang="en-GB" altLang="ko-KR" sz="1200" dirty="0"/>
              <a:t>Step 7. RAN applies </a:t>
            </a:r>
            <a:r>
              <a:rPr lang="en-GB" altLang="ko-KR" sz="1200" dirty="0" err="1"/>
              <a:t>QoS</a:t>
            </a:r>
            <a:r>
              <a:rPr lang="en-GB" altLang="ko-KR" sz="1200" dirty="0"/>
              <a:t> treatment according to the </a:t>
            </a:r>
            <a:r>
              <a:rPr lang="en-GB" altLang="ko-KR" sz="1200" dirty="0" err="1"/>
              <a:t>QoS</a:t>
            </a:r>
            <a:r>
              <a:rPr lang="en-GB" altLang="ko-KR" sz="1200" dirty="0"/>
              <a:t>-Flow-ID in the downlink packet. </a:t>
            </a:r>
            <a:endParaRPr lang="ko-KR" altLang="ko-KR" sz="120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403" y="2731717"/>
            <a:ext cx="5732462" cy="368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13958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rmAutofit/>
          </a:bodyPr>
          <a:lstStyle/>
          <a:p>
            <a:r>
              <a:rPr lang="en-US" altLang="ko-KR" sz="3200" dirty="0" smtClean="0"/>
              <a:t>Solution evaluation</a:t>
            </a:r>
            <a:endParaRPr lang="ko-KR" altLang="en-US" sz="3200" dirty="0"/>
          </a:p>
        </p:txBody>
      </p:sp>
      <p:sp>
        <p:nvSpPr>
          <p:cNvPr id="3" name="내용 개체 틀 2"/>
          <p:cNvSpPr>
            <a:spLocks noGrp="1"/>
          </p:cNvSpPr>
          <p:nvPr>
            <p:ph idx="1"/>
          </p:nvPr>
        </p:nvSpPr>
        <p:spPr/>
        <p:txBody>
          <a:bodyPr/>
          <a:lstStyle/>
          <a:p>
            <a:r>
              <a:rPr lang="en-GB" altLang="ko-KR" dirty="0"/>
              <a:t>This solution is an extension of the Reflective </a:t>
            </a:r>
            <a:r>
              <a:rPr lang="en-GB" altLang="ko-KR" dirty="0" err="1"/>
              <a:t>QoS</a:t>
            </a:r>
            <a:r>
              <a:rPr lang="en-GB" altLang="ko-KR" dirty="0"/>
              <a:t> mechanism to support asymmetric </a:t>
            </a:r>
            <a:r>
              <a:rPr lang="en-GB" altLang="ko-KR" dirty="0" err="1"/>
              <a:t>QoS</a:t>
            </a:r>
            <a:r>
              <a:rPr lang="en-GB" altLang="ko-KR" dirty="0"/>
              <a:t>. This solution does not require any additional signalling.</a:t>
            </a:r>
            <a:endParaRPr lang="ko-KR" altLang="ko-KR"/>
          </a:p>
          <a:p>
            <a:endParaRPr lang="ko-KR" altLang="en-US" dirty="0"/>
          </a:p>
        </p:txBody>
      </p:sp>
    </p:spTree>
    <p:extLst>
      <p:ext uri="{BB962C8B-B14F-4D97-AF65-F5344CB8AC3E}">
        <p14:creationId xmlns:p14="http://schemas.microsoft.com/office/powerpoint/2010/main" val="138850755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TotalTime>
  <Words>2486</Words>
  <Application>Microsoft Office PowerPoint</Application>
  <PresentationFormat>와이드스크린</PresentationFormat>
  <Paragraphs>222</Paragraphs>
  <Slides>12</Slides>
  <Notes>7</Notes>
  <HiddenSlides>0</HiddenSlides>
  <MMClips>0</MMClips>
  <ScaleCrop>false</ScaleCrop>
  <HeadingPairs>
    <vt:vector size="8" baseType="variant">
      <vt:variant>
        <vt:lpstr>사용한 글꼴</vt:lpstr>
      </vt:variant>
      <vt:variant>
        <vt:i4>3</vt:i4>
      </vt:variant>
      <vt:variant>
        <vt:lpstr>테마</vt:lpstr>
      </vt:variant>
      <vt:variant>
        <vt:i4>1</vt:i4>
      </vt:variant>
      <vt:variant>
        <vt:lpstr>포함된 OLE 서버</vt:lpstr>
      </vt:variant>
      <vt:variant>
        <vt:i4>1</vt:i4>
      </vt:variant>
      <vt:variant>
        <vt:lpstr>슬라이드 제목</vt:lpstr>
      </vt:variant>
      <vt:variant>
        <vt:i4>12</vt:i4>
      </vt:variant>
    </vt:vector>
  </HeadingPairs>
  <TitlesOfParts>
    <vt:vector size="17" baseType="lpstr">
      <vt:lpstr>맑은 고딕</vt:lpstr>
      <vt:lpstr>Arial</vt:lpstr>
      <vt:lpstr>Times New Roman</vt:lpstr>
      <vt:lpstr>Office 테마</vt:lpstr>
      <vt:lpstr>Visio</vt:lpstr>
      <vt:lpstr>Asymmetric QoS  : Extending Reflective QoS scheme to support Asymmetric QoS</vt:lpstr>
      <vt:lpstr>Table of Contents</vt:lpstr>
      <vt:lpstr>Motivation</vt:lpstr>
      <vt:lpstr>Understanding Reflective QoS (1/2)</vt:lpstr>
      <vt:lpstr>Understanding Reflective QoS (2/2)</vt:lpstr>
      <vt:lpstr>Proposal – Asymmetric QoS</vt:lpstr>
      <vt:lpstr>Example: Personal Live Broadcasting (UL Reflective QoS)</vt:lpstr>
      <vt:lpstr>Example: OTT Video Streaming – DL Reflective QoS</vt:lpstr>
      <vt:lpstr>Solution evaluation</vt:lpstr>
      <vt:lpstr>Proposed Interim agreement</vt:lpstr>
      <vt:lpstr>[FYI] Interim agreement of Reflective QoS [TS23.799]</vt:lpstr>
      <vt:lpstr>[FYI] Reflective QoS in Fixed Broadband Access [TS23.139 6.3.3]</vt:lpstr>
    </vt:vector>
  </TitlesOfParts>
  <Company>Samsung Electronics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이지철/선행Protocol Lab.(IM)/E6(수석)/삼성전자</dc:creator>
  <cp:lastModifiedBy>이지철/선행Protocol Lab.(IM)/E6(수석)/삼성전자</cp:lastModifiedBy>
  <cp:revision>81</cp:revision>
  <cp:lastPrinted>2016-10-31T06:41:52Z</cp:lastPrinted>
  <dcterms:created xsi:type="dcterms:W3CDTF">2016-10-31T05:44:52Z</dcterms:created>
  <dcterms:modified xsi:type="dcterms:W3CDTF">2016-11-08T04:28:36Z</dcterms:modified>
</cp:coreProperties>
</file>